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8" r:id="rId7"/>
    <p:sldId id="266" r:id="rId8"/>
    <p:sldId id="258" r:id="rId9"/>
    <p:sldId id="262" r:id="rId10"/>
    <p:sldId id="264" r:id="rId11"/>
    <p:sldId id="267" r:id="rId12"/>
    <p:sldId id="277" r:id="rId13"/>
    <p:sldId id="271" r:id="rId14"/>
    <p:sldId id="273" r:id="rId15"/>
    <p:sldId id="274" r:id="rId16"/>
    <p:sldId id="275" r:id="rId17"/>
    <p:sldId id="276" r:id="rId18"/>
    <p:sldId id="263" r:id="rId19"/>
    <p:sldId id="265" r:id="rId20"/>
    <p:sldId id="270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Peiris" initials="A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9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1T08:50:05.907" idx="1">
    <p:pos x="4590" y="316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quotes.com/author/20855-Rosalyn_Sussman_Yalow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-2" y="87364"/>
            <a:ext cx="11981543" cy="945024"/>
          </a:xfrm>
        </p:spPr>
        <p:txBody>
          <a:bodyPr>
            <a:normAutofit/>
          </a:bodyPr>
          <a:lstStyle/>
          <a:p>
            <a:r>
              <a:rPr lang="en-US" sz="4400" u="sng" dirty="0"/>
              <a:t>WRITING your research magnum opus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671" y="1114816"/>
            <a:ext cx="10713929" cy="534422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dirty="0"/>
              <a:t>Alan N. Peiris MD(London), PHD, FRCP(LONDON), FACP, FACE</a:t>
            </a:r>
          </a:p>
          <a:p>
            <a:pPr algn="l"/>
            <a:r>
              <a:rPr lang="en-US" sz="2000" b="1" dirty="0"/>
              <a:t>Professor of medicine and vice chair for academic affairs</a:t>
            </a:r>
          </a:p>
          <a:p>
            <a:pPr algn="l"/>
            <a:r>
              <a:rPr lang="en-US" sz="2000" b="1" dirty="0"/>
              <a:t>TJ AND Margaret </a:t>
            </a:r>
            <a:r>
              <a:rPr lang="en-US" sz="2000" b="1" dirty="0" err="1"/>
              <a:t>talkington</a:t>
            </a:r>
            <a:r>
              <a:rPr lang="en-US" sz="2000" b="1" dirty="0"/>
              <a:t> endowed chair in endocrinology</a:t>
            </a:r>
          </a:p>
          <a:p>
            <a:pPr algn="l"/>
            <a:r>
              <a:rPr lang="en-US" sz="2000" b="1" dirty="0"/>
              <a:t>CO-DIRECTOR CLINICAL RESEARCH </a:t>
            </a:r>
            <a:r>
              <a:rPr lang="en-US" sz="2000" b="1" dirty="0" smtClean="0"/>
              <a:t>INSTITUTE, TTUHSC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Tom Tenner PhD</a:t>
            </a:r>
          </a:p>
          <a:p>
            <a:pPr algn="l"/>
            <a:r>
              <a:rPr lang="en-US" sz="2000" b="1" dirty="0"/>
              <a:t>Associate dean for faculty affairs</a:t>
            </a:r>
          </a:p>
          <a:p>
            <a:pPr algn="l"/>
            <a:r>
              <a:rPr lang="en-US" sz="2000" b="1" dirty="0"/>
              <a:t>Professor of pharmacology and Medical education</a:t>
            </a:r>
          </a:p>
          <a:p>
            <a:pPr algn="l"/>
            <a:r>
              <a:rPr lang="en-US" sz="2000" b="1" dirty="0"/>
              <a:t>Assistant director, CLINICAL RESEARCH </a:t>
            </a:r>
            <a:r>
              <a:rPr lang="en-US" sz="2000" b="1" dirty="0" smtClean="0"/>
              <a:t>INSTITUTE, </a:t>
            </a:r>
            <a:r>
              <a:rPr lang="en-US" sz="2000" b="1" dirty="0" err="1" smtClean="0"/>
              <a:t>ttuhsc</a:t>
            </a:r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With assistance from</a:t>
            </a:r>
            <a:r>
              <a:rPr lang="en-US" sz="2000" b="1" dirty="0"/>
              <a:t> </a:t>
            </a:r>
            <a:r>
              <a:rPr lang="en-US" sz="2000" b="1" dirty="0" smtClean="0"/>
              <a:t>Joon (</a:t>
            </a:r>
            <a:r>
              <a:rPr lang="en-US" sz="2000" b="1" dirty="0" smtClean="0"/>
              <a:t>Simon) Choi- MS-2 </a:t>
            </a:r>
            <a:r>
              <a:rPr lang="en-US" sz="2000" b="1" dirty="0" err="1" smtClean="0"/>
              <a:t>ttuhsc</a:t>
            </a: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8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8" y="138451"/>
            <a:ext cx="10788198" cy="821958"/>
          </a:xfrm>
        </p:spPr>
        <p:txBody>
          <a:bodyPr/>
          <a:lstStyle/>
          <a:p>
            <a:r>
              <a:rPr lang="en-US" dirty="0"/>
              <a:t>Basic template for research paper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544" y="960409"/>
            <a:ext cx="10351752" cy="5204603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  <a:p>
            <a:r>
              <a:rPr lang="en-US" dirty="0"/>
              <a:t>AUTHOR &amp; AFFILIATIONS</a:t>
            </a:r>
          </a:p>
          <a:p>
            <a:r>
              <a:rPr lang="en-US" dirty="0"/>
              <a:t>ABSTRACT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MATERIALS AND 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ACKNOWLEDGEMENTS</a:t>
            </a:r>
          </a:p>
          <a:p>
            <a:r>
              <a:rPr lang="en-US" dirty="0"/>
              <a:t>Cover letter to editor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57" y="305228"/>
            <a:ext cx="10351752" cy="798954"/>
          </a:xfrm>
        </p:spPr>
        <p:txBody>
          <a:bodyPr/>
          <a:lstStyle/>
          <a:p>
            <a:r>
              <a:rPr lang="en-US" u="sng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196196"/>
            <a:ext cx="10351752" cy="48422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sz="4400" dirty="0"/>
              <a:t>MOST IMPORTANT PART OF ARTICLE – MOST OFTEN READ</a:t>
            </a:r>
          </a:p>
          <a:p>
            <a:r>
              <a:rPr lang="en-US" sz="4400" dirty="0"/>
              <a:t>MUST STAND ALONE</a:t>
            </a:r>
          </a:p>
          <a:p>
            <a:r>
              <a:rPr lang="en-US" sz="4400" dirty="0"/>
              <a:t>NO ABBREVIATIONS</a:t>
            </a:r>
          </a:p>
          <a:p>
            <a:r>
              <a:rPr lang="en-US" sz="4400" dirty="0"/>
              <a:t>Succinct – less than 15 words </a:t>
            </a:r>
          </a:p>
          <a:p>
            <a:r>
              <a:rPr lang="en-US" sz="4400" dirty="0"/>
              <a:t>SPECIFY species EXAMINED IN STUDY</a:t>
            </a:r>
          </a:p>
          <a:p>
            <a:r>
              <a:rPr lang="en-US" sz="4400" dirty="0"/>
              <a:t>Type of study</a:t>
            </a:r>
          </a:p>
          <a:p>
            <a:r>
              <a:rPr lang="en-US" sz="4400" dirty="0"/>
              <a:t>IMPORTANT NOUNS FIRST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885218"/>
          </a:xfrm>
        </p:spPr>
        <p:txBody>
          <a:bodyPr/>
          <a:lstStyle/>
          <a:p>
            <a:r>
              <a:rPr lang="en-US" dirty="0" smtClean="0"/>
              <a:t>Authorship, AFFILIATIONS and key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94" y="1828800"/>
            <a:ext cx="10995232" cy="3196841"/>
          </a:xfrm>
        </p:spPr>
        <p:txBody>
          <a:bodyPr>
            <a:normAutofit/>
          </a:bodyPr>
          <a:lstStyle/>
          <a:p>
            <a:r>
              <a:rPr lang="en-US" dirty="0"/>
              <a:t>Use journal format </a:t>
            </a:r>
            <a:r>
              <a:rPr lang="en-US" dirty="0" err="1"/>
              <a:t>eg</a:t>
            </a:r>
            <a:r>
              <a:rPr lang="en-US" dirty="0"/>
              <a:t> use </a:t>
            </a:r>
            <a:r>
              <a:rPr lang="en-US"/>
              <a:t>terminal </a:t>
            </a:r>
            <a:r>
              <a:rPr lang="en-US" smtClean="0"/>
              <a:t>degree</a:t>
            </a:r>
            <a:endParaRPr lang="en-US" dirty="0"/>
          </a:p>
          <a:p>
            <a:r>
              <a:rPr lang="en-US" dirty="0"/>
              <a:t>Justification of role – meaningful participation</a:t>
            </a:r>
          </a:p>
          <a:p>
            <a:r>
              <a:rPr lang="en-US" dirty="0"/>
              <a:t>first author and senior author</a:t>
            </a:r>
          </a:p>
          <a:p>
            <a:r>
              <a:rPr lang="en-US" dirty="0"/>
              <a:t>Author sequence meaningful</a:t>
            </a:r>
          </a:p>
          <a:p>
            <a:r>
              <a:rPr lang="en-US" dirty="0"/>
              <a:t>Ensure all authors are fully in the loop and approve final </a:t>
            </a:r>
            <a:r>
              <a:rPr lang="en-US" dirty="0" smtClean="0"/>
              <a:t>submission</a:t>
            </a:r>
          </a:p>
          <a:p>
            <a:r>
              <a:rPr lang="en-US" dirty="0" smtClean="0"/>
              <a:t>Choose keywords after </a:t>
            </a:r>
            <a:r>
              <a:rPr lang="en-US" dirty="0" err="1" smtClean="0"/>
              <a:t>pubmed</a:t>
            </a:r>
            <a:r>
              <a:rPr lang="en-US" dirty="0" smtClean="0"/>
              <a:t> search - deliberative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68" y="270722"/>
            <a:ext cx="10351752" cy="844962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52" y="1322574"/>
            <a:ext cx="10760068" cy="357723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the second most important part of a scientific article</a:t>
            </a:r>
          </a:p>
          <a:p>
            <a:r>
              <a:rPr lang="en-US" sz="7400" dirty="0"/>
              <a:t>after the title, the part most often read</a:t>
            </a:r>
          </a:p>
          <a:p>
            <a:r>
              <a:rPr lang="en-US" sz="7400" dirty="0"/>
              <a:t>after the title, MAYBE the only part read </a:t>
            </a:r>
          </a:p>
          <a:p>
            <a:r>
              <a:rPr lang="en-US" sz="7400" dirty="0"/>
              <a:t>readers WILL USE ABSTRACT (THE HOOK) when deciding whether to abandon your article or read it</a:t>
            </a:r>
          </a:p>
          <a:p>
            <a:r>
              <a:rPr lang="en-US" sz="7400" dirty="0"/>
              <a:t> this SHOULD BE WRITTEN LAST – SUMMARY OF ENTIRE ARTICLE</a:t>
            </a:r>
          </a:p>
          <a:p>
            <a:r>
              <a:rPr lang="en-US" sz="7400" dirty="0"/>
              <a:t>COMMONLY LIMITED TO 250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756" y="221702"/>
            <a:ext cx="10364451" cy="98024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7946" y="1159394"/>
            <a:ext cx="10938921" cy="5270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Establish need and importance for commencing study (</a:t>
            </a:r>
            <a:r>
              <a:rPr lang="en-US" sz="2400" dirty="0">
                <a:solidFill>
                  <a:srgbClr val="FF0000"/>
                </a:solidFill>
              </a:rPr>
              <a:t>CPAP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Does not have to be lengthy – 1-3 paragraphs (prefer 2)</a:t>
            </a:r>
          </a:p>
          <a:p>
            <a:pPr marL="0" indent="0">
              <a:buNone/>
            </a:pPr>
            <a:r>
              <a:rPr lang="en-US" sz="2400" dirty="0"/>
              <a:t>Use Appropriate &amp; balanced references 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ONTEXTUAL statement~  RELEVANT BACKGROUND</a:t>
            </a:r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ROBLEM STATEMENT~ THE ISSUE/S THAT INSPIRED THE RESEARCH – what was previously known versus unknown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CTION STATEMENT~ THE RESEARCH HYPOTHESIS and how does this differ from prior studies – “filling the knowledge void”</a:t>
            </a:r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REDICTING STATEMENT~ what you think you will find</a:t>
            </a:r>
          </a:p>
        </p:txBody>
      </p:sp>
    </p:spTree>
    <p:extLst>
      <p:ext uri="{BB962C8B-B14F-4D97-AF65-F5344CB8AC3E}">
        <p14:creationId xmlns:p14="http://schemas.microsoft.com/office/powerpoint/2010/main" val="33351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12" y="106684"/>
            <a:ext cx="10364451" cy="767459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43155"/>
            <a:ext cx="11507638" cy="5612919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Enough detail so reader can reproduce your study– </a:t>
            </a:r>
            <a:r>
              <a:rPr lang="en-US" sz="7200" b="1" i="1" dirty="0" err="1">
                <a:solidFill>
                  <a:schemeClr val="accent2"/>
                </a:solidFill>
              </a:rPr>
              <a:t>spECIFICS</a:t>
            </a:r>
            <a:r>
              <a:rPr lang="en-US" sz="7200" b="1" i="1" dirty="0">
                <a:solidFill>
                  <a:schemeClr val="accent2"/>
                </a:solidFill>
              </a:rPr>
              <a:t> ARE THE KEY</a:t>
            </a:r>
          </a:p>
          <a:p>
            <a:r>
              <a:rPr lang="en-US" sz="7200" dirty="0" err="1"/>
              <a:t>Irb</a:t>
            </a:r>
            <a:r>
              <a:rPr lang="en-US" sz="7200" dirty="0"/>
              <a:t> (written informed consent prior to commencing study) VERSUS QI project approval</a:t>
            </a:r>
          </a:p>
          <a:p>
            <a:r>
              <a:rPr lang="en-US" sz="7200" dirty="0"/>
              <a:t>animal studies approval</a:t>
            </a:r>
          </a:p>
          <a:p>
            <a:r>
              <a:rPr lang="en-US" sz="7200" dirty="0"/>
              <a:t>Sample size, DEMOGRAPHICS OF STUDY SAMPLE (Table 1) &amp; participation rate</a:t>
            </a:r>
          </a:p>
          <a:p>
            <a:pPr lvl="1"/>
            <a:r>
              <a:rPr lang="en-US" sz="5600" dirty="0"/>
              <a:t>POSSIBLE EXCLUSION OF DATA – OUTLIERS, DISCUSS WITH BIOSTATISTICIAN AND PROCEED WITH CARE AND CAUTION</a:t>
            </a:r>
          </a:p>
          <a:p>
            <a:r>
              <a:rPr lang="en-US" sz="7200" dirty="0"/>
              <a:t>May need to submit raw data to public data bank (provide this information within manuscript as needed)</a:t>
            </a:r>
          </a:p>
          <a:p>
            <a:r>
              <a:rPr lang="en-US" sz="7200" dirty="0"/>
              <a:t>ASSAY AND equipment details – Resource utilization</a:t>
            </a:r>
          </a:p>
          <a:p>
            <a:r>
              <a:rPr lang="en-US" sz="7200" dirty="0"/>
              <a:t>intervention studies need to be registered at clinical trial.GOV – check and apply as indicated</a:t>
            </a:r>
          </a:p>
          <a:p>
            <a:pPr lvl="1"/>
            <a:r>
              <a:rPr lang="en-US" sz="7200" dirty="0"/>
              <a:t>Before first patient is enrolled</a:t>
            </a:r>
          </a:p>
          <a:p>
            <a:r>
              <a:rPr lang="en-US" sz="6400" dirty="0"/>
              <a:t>Statistics</a:t>
            </a:r>
          </a:p>
          <a:p>
            <a:pPr lvl="1"/>
            <a:r>
              <a:rPr lang="en-US" sz="6400" dirty="0"/>
              <a:t>Methods</a:t>
            </a:r>
          </a:p>
          <a:p>
            <a:pPr lvl="2"/>
            <a:r>
              <a:rPr lang="en-US" sz="6400" dirty="0"/>
              <a:t>Parametric versus non-</a:t>
            </a:r>
            <a:r>
              <a:rPr lang="en-US" sz="6400" dirty="0" err="1"/>
              <a:t>pArametric</a:t>
            </a:r>
            <a:endParaRPr lang="en-US" sz="6400" dirty="0"/>
          </a:p>
          <a:p>
            <a:pPr lvl="1"/>
            <a:r>
              <a:rPr lang="en-US" sz="6400" dirty="0"/>
              <a:t>P value</a:t>
            </a:r>
          </a:p>
          <a:p>
            <a:pPr lvl="2"/>
            <a:r>
              <a:rPr lang="en-US" sz="6400" i="1" dirty="0"/>
              <a:t>P&lt; 0.05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66" y="227454"/>
            <a:ext cx="10364451" cy="76746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94914"/>
            <a:ext cx="10363826" cy="5207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Write results section (PAST TENSE) before methods section ?</a:t>
            </a:r>
          </a:p>
          <a:p>
            <a:r>
              <a:rPr lang="en-US" dirty="0"/>
              <a:t>FOCUS ON MAIN FINDINGS – CONFIRM OR REJECT YOUR HYPOTHESIS</a:t>
            </a:r>
          </a:p>
          <a:p>
            <a:r>
              <a:rPr lang="en-US" dirty="0"/>
              <a:t>Guide the reader with Clarity and brevity – focus on link between introduction and results</a:t>
            </a:r>
          </a:p>
          <a:p>
            <a:r>
              <a:rPr lang="en-US" dirty="0"/>
              <a:t>Your text should summarize what the figures and tables show, not go through them data point by data point.</a:t>
            </a:r>
          </a:p>
          <a:p>
            <a:r>
              <a:rPr lang="en-US" dirty="0"/>
              <a:t>Interpretation limited to order of testing </a:t>
            </a:r>
          </a:p>
          <a:p>
            <a:r>
              <a:rPr lang="en-US" dirty="0"/>
              <a:t>Use Figures sparingly – brief legend, include sample size, high resolution, choice of colors, axis labels, unit, scale</a:t>
            </a:r>
          </a:p>
          <a:p>
            <a:r>
              <a:rPr lang="en-US" dirty="0"/>
              <a:t>Tables avoid duplication in text</a:t>
            </a:r>
          </a:p>
          <a:p>
            <a:r>
              <a:rPr lang="en-US" dirty="0"/>
              <a:t>Note statistical significance may not equate to biological significance and vice versa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Connector: Curved 4"/>
          <p:cNvCxnSpPr/>
          <p:nvPr/>
        </p:nvCxnSpPr>
        <p:spPr>
          <a:xfrm>
            <a:off x="9684589" y="3646098"/>
            <a:ext cx="63260" cy="575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13774" y="362309"/>
            <a:ext cx="10364451" cy="785295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30702"/>
            <a:ext cx="10363826" cy="45604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Discuss results in relation to your hypothesis and the literature</a:t>
            </a:r>
          </a:p>
          <a:p>
            <a:endParaRPr lang="en-US" dirty="0"/>
          </a:p>
          <a:p>
            <a:r>
              <a:rPr lang="en-US" dirty="0"/>
              <a:t>FIRST PARAGRAPH – MAIN FINDINGS OF YOUR STUDY AND ITS UNIQUE FEATURES/HOW IT ADVANCES KNOWLEDGE</a:t>
            </a:r>
          </a:p>
          <a:p>
            <a:r>
              <a:rPr lang="en-US" dirty="0"/>
              <a:t>DISCUSSION OF LITERATURE RELEVANT TO YOUR FINDINGS – BROADER APPLICATIONS RELATING TO YOUR STUDY. </a:t>
            </a:r>
          </a:p>
          <a:p>
            <a:r>
              <a:rPr lang="en-US" dirty="0"/>
              <a:t>Discuss how your results related to your central hypothesis. If study is negative why this is important and its implications.</a:t>
            </a:r>
          </a:p>
          <a:p>
            <a:r>
              <a:rPr lang="en-US" dirty="0"/>
              <a:t>Strengths and weaknesses of the study (also COMPARED TO OTHER STUDIES)</a:t>
            </a:r>
          </a:p>
          <a:p>
            <a:r>
              <a:rPr lang="en-US" dirty="0"/>
              <a:t>Meaning of the study: possible mechanisms and implications for clinicians or policymakers in terms of costs or outcomes</a:t>
            </a:r>
          </a:p>
          <a:p>
            <a:r>
              <a:rPr lang="en-US" dirty="0"/>
              <a:t>Unanswered questions and future research – VISIONARY STATEMENT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111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816207"/>
          </a:xfrm>
        </p:spPr>
        <p:txBody>
          <a:bodyPr/>
          <a:lstStyle/>
          <a:p>
            <a:r>
              <a:rPr lang="en-US" dirty="0" err="1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794295"/>
            <a:ext cx="10351752" cy="3784120"/>
          </a:xfrm>
        </p:spPr>
        <p:txBody>
          <a:bodyPr/>
          <a:lstStyle/>
          <a:p>
            <a:r>
              <a:rPr lang="en-US" dirty="0"/>
              <a:t>More is not always better (SEARCH MEDLINE/PUBMED)</a:t>
            </a:r>
          </a:p>
          <a:p>
            <a:r>
              <a:rPr lang="en-US" dirty="0"/>
              <a:t>A Greater number ALLOWED for review ARTICLES compared to original papers</a:t>
            </a:r>
          </a:p>
          <a:p>
            <a:r>
              <a:rPr lang="en-US" dirty="0"/>
              <a:t>Use </a:t>
            </a:r>
            <a:r>
              <a:rPr lang="en-US" dirty="0" err="1"/>
              <a:t>medline</a:t>
            </a:r>
            <a:r>
              <a:rPr lang="en-US" dirty="0"/>
              <a:t>/PUBMED references</a:t>
            </a:r>
          </a:p>
          <a:p>
            <a:r>
              <a:rPr lang="en-US" dirty="0"/>
              <a:t>Format correctly for journal in question</a:t>
            </a:r>
          </a:p>
          <a:p>
            <a:r>
              <a:rPr lang="en-US" dirty="0"/>
              <a:t>CHOOSE ORIGINAL ARTICLES RATHER THAN REVIEWS – BE BALANCED</a:t>
            </a:r>
          </a:p>
          <a:p>
            <a:r>
              <a:rPr lang="en-US" dirty="0"/>
              <a:t>LOOK AT EDITORIAL BOARD AND IF APPROPRIATE AND RELEVANT CITE ACCORDINGLY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51" y="564020"/>
            <a:ext cx="10116535" cy="724192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49" y="2093346"/>
            <a:ext cx="10351752" cy="3472884"/>
          </a:xfrm>
        </p:spPr>
        <p:txBody>
          <a:bodyPr/>
          <a:lstStyle/>
          <a:p>
            <a:r>
              <a:rPr lang="en-US" dirty="0"/>
              <a:t>This is the first thing I do in writing a paper!</a:t>
            </a:r>
          </a:p>
          <a:p>
            <a:r>
              <a:rPr lang="en-US" dirty="0"/>
              <a:t>Important to recognize people, institutes and resources that enabled your efforts</a:t>
            </a:r>
          </a:p>
          <a:p>
            <a:r>
              <a:rPr lang="en-US" dirty="0"/>
              <a:t>FUNDING SOURCES</a:t>
            </a:r>
          </a:p>
          <a:p>
            <a:r>
              <a:rPr lang="en-US" dirty="0"/>
              <a:t>individuals that may not HAVE merited co-authorship but did facilitate the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828800" y="381000"/>
            <a:ext cx="86868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A study of 7734 VA Physicians across 135 medical centers controlling for physician level and organizational level characteristics and looking 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-Job autonomy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-Skill development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-Opportunities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-work and family balance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-Performance feedback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i="1"/>
              <a:t>Involvement with Research resulted in more favorable job characteristics and job satisfaction –leading to a more satisfied workforce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Acad. Med. 2011;86:938-45. Mohr DC et al</a:t>
            </a:r>
          </a:p>
        </p:txBody>
      </p:sp>
    </p:spTree>
    <p:extLst>
      <p:ext uri="{BB962C8B-B14F-4D97-AF65-F5344CB8AC3E}">
        <p14:creationId xmlns:p14="http://schemas.microsoft.com/office/powerpoint/2010/main" val="2675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72" y="118185"/>
            <a:ext cx="10364451" cy="1181529"/>
          </a:xfrm>
        </p:spPr>
        <p:txBody>
          <a:bodyPr/>
          <a:lstStyle/>
          <a:p>
            <a:r>
              <a:rPr lang="en-US" dirty="0"/>
              <a:t>Cover letter to the editor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929" y="1045511"/>
            <a:ext cx="9730596" cy="479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implications of your manuscript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 – Not published elsewhere or published in abstract form 	(provide specifics)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Exclusivity &amp; Declare conflicts of interest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reviewers - ~ 5 (can also exclude 2 (?) reviewers -state why)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</a:rPr>
              <a:t>Look at editorial board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</a:rPr>
              <a:t>Do not suggest researchers that are at your institution, or company — 	even if they are at another campus. Recent (less than 3 years) coauthors, 	and collaborators are also not appropriate to suggest.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6" y="136741"/>
            <a:ext cx="10480310" cy="1001762"/>
          </a:xfrm>
        </p:spPr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566" y="1013412"/>
            <a:ext cx="11409871" cy="4777788"/>
          </a:xfrm>
        </p:spPr>
        <p:txBody>
          <a:bodyPr>
            <a:normAutofit/>
          </a:bodyPr>
          <a:lstStyle/>
          <a:p>
            <a:r>
              <a:rPr lang="en-US" dirty="0"/>
              <a:t>SUMMER STUDENT RESEARCH PROJECT - This paper has almost been completed</a:t>
            </a:r>
          </a:p>
          <a:p>
            <a:r>
              <a:rPr lang="en-US" dirty="0"/>
              <a:t>DATA </a:t>
            </a:r>
            <a:r>
              <a:rPr lang="en-US" dirty="0" err="1"/>
              <a:t>gATHERED</a:t>
            </a:r>
            <a:r>
              <a:rPr lang="en-US" dirty="0"/>
              <a:t> and provided by SIMON CHOI MS-2 </a:t>
            </a:r>
            <a:r>
              <a:rPr lang="en-US" dirty="0" err="1"/>
              <a:t>ttuhsc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a learning exercise we will have all of you sculpt the paper real time. </a:t>
            </a:r>
            <a:r>
              <a:rPr lang="en-US" dirty="0" smtClean="0"/>
              <a:t>Given time limitations aim for key building block statements. </a:t>
            </a:r>
            <a:r>
              <a:rPr lang="en-US" dirty="0" smtClean="0"/>
              <a:t>USE PUBMED/GOOGLE TO GATHER INFORMATION</a:t>
            </a:r>
            <a:r>
              <a:rPr lang="en-US" dirty="0" smtClean="0"/>
              <a:t>. </a:t>
            </a:r>
            <a:r>
              <a:rPr lang="en-US" dirty="0"/>
              <a:t>You may ask for additional </a:t>
            </a:r>
            <a:r>
              <a:rPr lang="en-US" dirty="0" smtClean="0"/>
              <a:t>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smtClean="0"/>
              <a:t>background paper on 2d:4d RATIO WAS DISTRIBUTED PRIOR TO CONFERENCE.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TURE 2D: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2" y="783938"/>
            <a:ext cx="3662724" cy="52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5240" y="216566"/>
            <a:ext cx="79247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Background: Fetal androgen exposure is inversely correlated with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digit to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digit (2D:4D</a:t>
            </a:r>
            <a:r>
              <a:rPr lang="en-US" sz="2400" dirty="0"/>
              <a:t>) hand ratio. A shorter 2D:4D ratio is regarded as more masculine</a:t>
            </a:r>
          </a:p>
          <a:p>
            <a:pPr lvl="0"/>
            <a:r>
              <a:rPr lang="en-US" sz="2400" dirty="0"/>
              <a:t>Hypothesis:  Doctors that </a:t>
            </a:r>
            <a:r>
              <a:rPr lang="en-US" sz="2400" dirty="0" smtClean="0"/>
              <a:t>spend </a:t>
            </a:r>
            <a:r>
              <a:rPr lang="en-US" sz="2400" dirty="0"/>
              <a:t>more time in the operating room will have shorter 2D:4D </a:t>
            </a:r>
            <a:r>
              <a:rPr lang="en-US" sz="2400" dirty="0" smtClean="0"/>
              <a:t>ratios</a:t>
            </a:r>
            <a:endParaRPr lang="en-US" sz="2400" dirty="0"/>
          </a:p>
          <a:p>
            <a:pPr lvl="0"/>
            <a:r>
              <a:rPr lang="en-US" sz="2400" dirty="0"/>
              <a:t>Project:  Measure 2D:4D ratios in approximately 100 doctors –caliper method. Participants were categorized into operating </a:t>
            </a:r>
            <a:r>
              <a:rPr lang="en-US" sz="2400" dirty="0" smtClean="0"/>
              <a:t>room (</a:t>
            </a:r>
            <a:r>
              <a:rPr lang="en-US" sz="2400" dirty="0"/>
              <a:t>OR) exposure versus non-operating room exposure and included residents and </a:t>
            </a:r>
            <a:r>
              <a:rPr lang="en-US" sz="2400" dirty="0" smtClean="0"/>
              <a:t>Faculty</a:t>
            </a:r>
            <a:endParaRPr lang="en-US" sz="2400" dirty="0"/>
          </a:p>
          <a:p>
            <a:pPr lvl="0"/>
            <a:r>
              <a:rPr lang="en-US" sz="2400" dirty="0"/>
              <a:t>Results:  </a:t>
            </a:r>
            <a:r>
              <a:rPr lang="en-US" sz="2400" dirty="0" smtClean="0"/>
              <a:t>Male </a:t>
            </a:r>
            <a:r>
              <a:rPr lang="en-US" sz="2400"/>
              <a:t>Physicians </a:t>
            </a:r>
            <a:r>
              <a:rPr lang="en-US" sz="2400" smtClean="0"/>
              <a:t>had </a:t>
            </a:r>
            <a:r>
              <a:rPr lang="en-US" sz="2400" dirty="0"/>
              <a:t>shorter 2D:4D ratios than </a:t>
            </a:r>
            <a:r>
              <a:rPr lang="en-US" sz="2400" dirty="0" smtClean="0"/>
              <a:t>females</a:t>
            </a:r>
            <a:endParaRPr lang="en-US" sz="2400" dirty="0"/>
          </a:p>
          <a:p>
            <a:pPr lvl="1"/>
            <a:r>
              <a:rPr lang="en-US" sz="2400" dirty="0"/>
              <a:t> 	 </a:t>
            </a:r>
            <a:r>
              <a:rPr lang="en-US" sz="2400" dirty="0" smtClean="0"/>
              <a:t>Operating </a:t>
            </a:r>
            <a:r>
              <a:rPr lang="en-US" sz="2400" dirty="0"/>
              <a:t>room physicians had shorter 2D:4D ratios </a:t>
            </a:r>
            <a:r>
              <a:rPr lang="en-US" sz="2400" dirty="0" smtClean="0"/>
              <a:t>	 which </a:t>
            </a:r>
            <a:r>
              <a:rPr lang="en-US" sz="2400" dirty="0"/>
              <a:t>approached </a:t>
            </a:r>
            <a:r>
              <a:rPr lang="en-US" sz="2400" dirty="0" smtClean="0"/>
              <a:t>significance. This </a:t>
            </a:r>
            <a:r>
              <a:rPr lang="en-US" sz="2400" dirty="0"/>
              <a:t>was unaltered by </a:t>
            </a:r>
            <a:r>
              <a:rPr lang="en-US" sz="2400" dirty="0" smtClean="0"/>
              <a:t>	  adjusting </a:t>
            </a:r>
            <a:r>
              <a:rPr lang="en-US" sz="2400" dirty="0"/>
              <a:t>for gender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 Trainees </a:t>
            </a:r>
            <a:r>
              <a:rPr lang="en-US" sz="2400" dirty="0"/>
              <a:t>that worked in the OR had significantly shorter </a:t>
            </a:r>
            <a:r>
              <a:rPr lang="en-US" sz="2400" dirty="0" smtClean="0"/>
              <a:t> 	 2D:4D </a:t>
            </a:r>
            <a:r>
              <a:rPr lang="en-US" sz="2400" dirty="0"/>
              <a:t>ratios than non-OR </a:t>
            </a:r>
            <a:r>
              <a:rPr lang="en-US" sz="2400" dirty="0" smtClean="0"/>
              <a:t>specialties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51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305037"/>
          </a:xfrm>
        </p:spPr>
        <p:txBody>
          <a:bodyPr/>
          <a:lstStyle/>
          <a:p>
            <a:r>
              <a:rPr lang="en-US" u="sng" dirty="0"/>
              <a:t>Converting your DATA into a highly cited paper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2472906"/>
            <a:ext cx="10351752" cy="3479319"/>
          </a:xfrm>
        </p:spPr>
        <p:txBody>
          <a:bodyPr>
            <a:normAutofit/>
          </a:bodyPr>
          <a:lstStyle/>
          <a:p>
            <a:r>
              <a:rPr lang="en-US" dirty="0"/>
              <a:t>Intimidating Process for many, even experienced researchers</a:t>
            </a:r>
          </a:p>
          <a:p>
            <a:r>
              <a:rPr lang="en-US" dirty="0"/>
              <a:t>Many hurdles to overcome in the process of creating the final draft</a:t>
            </a:r>
          </a:p>
          <a:p>
            <a:endParaRPr lang="en-US" dirty="0"/>
          </a:p>
          <a:p>
            <a:r>
              <a:rPr lang="en-US" sz="1400" dirty="0"/>
              <a:t>the 1960 article “Immunoassay of endogenous plasma insulin in man” by Yalow and </a:t>
            </a:r>
            <a:r>
              <a:rPr lang="en-US" sz="1400" dirty="0" err="1"/>
              <a:t>Berson</a:t>
            </a:r>
            <a:r>
              <a:rPr lang="en-US" sz="1400" dirty="0"/>
              <a:t> holds a record as one of the most-cited articles ever published in the </a:t>
            </a:r>
            <a:r>
              <a:rPr lang="en-US" sz="1400" i="1" dirty="0"/>
              <a:t>Journal of Clinical Investigation</a:t>
            </a:r>
            <a:r>
              <a:rPr lang="en-US" sz="1400" dirty="0"/>
              <a:t> (2,341 times at this writing).</a:t>
            </a:r>
          </a:p>
          <a:p>
            <a:endParaRPr lang="en-US" sz="1400" dirty="0"/>
          </a:p>
          <a:p>
            <a:r>
              <a:rPr lang="en-US" sz="1500" dirty="0" err="1"/>
              <a:t>Berson</a:t>
            </a:r>
            <a:r>
              <a:rPr lang="en-US" sz="1500" dirty="0"/>
              <a:t>, Yalow, and the JCI: the agony and the ecstasy. Kahn CR and Roth J. J CLIN. INVEST. 2004 Oct 15; 114(8): 1051–1054.</a:t>
            </a:r>
            <a:endParaRPr lang="en-US" sz="1500" b="1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96638"/>
          </a:xfrm>
        </p:spPr>
        <p:txBody>
          <a:bodyPr>
            <a:normAutofit/>
          </a:bodyPr>
          <a:lstStyle/>
          <a:p>
            <a:r>
              <a:rPr lang="en-US" sz="4000" dirty="0"/>
              <a:t>“it’s easier to embalm the dead than to write an article about it”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i="1" dirty="0"/>
              <a:t>How to Write a Lot: A Practical Guide to Productive Academic Writing</a:t>
            </a:r>
            <a:r>
              <a:rPr lang="en-US" sz="3200" dirty="0"/>
              <a:t>, </a:t>
            </a:r>
            <a:br>
              <a:rPr lang="en-US" sz="3200" dirty="0"/>
            </a:br>
            <a:r>
              <a:rPr lang="en-US" sz="3200" i="1" dirty="0" err="1"/>
              <a:t>paul</a:t>
            </a:r>
            <a:r>
              <a:rPr lang="en-US" sz="3200" i="1" dirty="0"/>
              <a:t> Sylvia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dirty="0"/>
              <a:t>Published January 15th 2007 by American Psychological Assn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40" y="245378"/>
            <a:ext cx="4630865" cy="6172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7592" y="117693"/>
            <a:ext cx="735994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The Chairman of the Physics Department, looking at this record, could only say 'That A- confirms that women do not do well at laboratory work'. “But I was no longer a stubborn, determined child, but rather a stubborn, determined graduate student. The hard work and subtle discrimination were of </a:t>
            </a:r>
            <a:r>
              <a:rPr lang="en-US" altLang="en-US" sz="2400"/>
              <a:t>no moment”.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hlinkClick r:id="rId3"/>
              </a:rPr>
              <a:t>Rosalyn </a:t>
            </a:r>
            <a:r>
              <a:rPr lang="en-US" altLang="en-US" sz="2400" dirty="0" err="1">
                <a:hlinkClick r:id="rId3"/>
              </a:rPr>
              <a:t>Sussman</a:t>
            </a:r>
            <a:r>
              <a:rPr lang="en-US" altLang="en-US" sz="2400" dirty="0">
                <a:hlinkClick r:id="rId3"/>
              </a:rPr>
              <a:t> Yalow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Nobel Laureate in Physiology/Medicine 1977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for the development of </a:t>
            </a:r>
            <a:r>
              <a:rPr lang="en-US" altLang="en-US" sz="2400" dirty="0" err="1"/>
              <a:t>radioimmunoassays</a:t>
            </a:r>
            <a:r>
              <a:rPr lang="en-US" altLang="en-US" sz="2400" dirty="0"/>
              <a:t> of peptide hormones"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676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388" y="650876"/>
            <a:ext cx="77978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ABSTRACT TO PAPER RATIO</a:t>
            </a:r>
          </a:p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 total of 623 abstracts were presented, from which 102 were subsequently published as a full paper. </a:t>
            </a:r>
          </a:p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-Overall publication rate was 16.4%, ranging from 3.4% (jurisprudence) to 28.8% (toxicology). </a:t>
            </a:r>
          </a:p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45"/>
              </a:lnSpc>
              <a:spcAft>
                <a:spcPts val="60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-The type of presentation (oral platform or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poster)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significantly affect the outcome of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abstract.</a:t>
            </a:r>
          </a:p>
          <a:p>
            <a:pPr>
              <a:lnSpc>
                <a:spcPts val="1845"/>
              </a:lnSpc>
              <a:spcAft>
                <a:spcPts val="600"/>
              </a:spcAft>
              <a:defRPr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45"/>
              </a:lnSpc>
              <a:spcAft>
                <a:spcPts val="60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- A higher number of authors, foreign authors,</a:t>
            </a:r>
          </a:p>
          <a:p>
            <a:pPr algn="ctr">
              <a:lnSpc>
                <a:spcPts val="1845"/>
              </a:lnSpc>
              <a:spcAft>
                <a:spcPts val="600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	and international collaboration were </a:t>
            </a:r>
            <a:r>
              <a:rPr lang="en-US" sz="2400">
                <a:ea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good predictive factors of publication.</a:t>
            </a:r>
          </a:p>
          <a:p>
            <a:pPr>
              <a:lnSpc>
                <a:spcPts val="1845"/>
              </a:lnSpc>
              <a:spcAft>
                <a:spcPts val="600"/>
              </a:spcAft>
              <a:defRPr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45"/>
              </a:lnSpc>
              <a:spcAft>
                <a:spcPts val="600"/>
              </a:spcAft>
              <a:defRPr/>
            </a:pPr>
            <a:r>
              <a:rPr lang="en-US" sz="1600" b="1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From abstract to publication: the fate of research presented at an annual forensic meeting.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Tambuscio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 J Forensic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2010 Nov;55(6):1494-8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253" y="1161691"/>
            <a:ext cx="10351752" cy="4577751"/>
          </a:xfrm>
        </p:spPr>
        <p:txBody>
          <a:bodyPr>
            <a:normAutofit/>
          </a:bodyPr>
          <a:lstStyle/>
          <a:p>
            <a:r>
              <a:rPr lang="en-US" sz="4800" dirty="0"/>
              <a:t>Give a man a fish and you feed him for a day; teach a man to fish and you feed him for a lifetime. </a:t>
            </a:r>
          </a:p>
          <a:p>
            <a:r>
              <a:rPr lang="en-US" sz="4000" dirty="0"/>
              <a:t>Maimonides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 to get you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writing times into schedule (outlook) – on a regular basis</a:t>
            </a:r>
          </a:p>
          <a:p>
            <a:r>
              <a:rPr lang="en-US" dirty="0"/>
              <a:t>START AN OUTLINE – initially a “vomitus”</a:t>
            </a:r>
          </a:p>
          <a:p>
            <a:r>
              <a:rPr lang="en-US" dirty="0"/>
              <a:t>EVOLVE THE OUTLINE</a:t>
            </a:r>
          </a:p>
          <a:p>
            <a:r>
              <a:rPr lang="en-US" dirty="0"/>
              <a:t>Convert outline into draft</a:t>
            </a:r>
          </a:p>
          <a:p>
            <a:r>
              <a:rPr lang="en-US" dirty="0"/>
              <a:t>Start writing under headings in template PROVIDED</a:t>
            </a:r>
          </a:p>
          <a:p>
            <a:r>
              <a:rPr lang="en-US" dirty="0"/>
              <a:t>Consider using speech recognition (dragon speech</a:t>
            </a:r>
            <a:r>
              <a:rPr lang="en-US" baseline="30000" dirty="0"/>
              <a:t> TM</a:t>
            </a:r>
            <a:r>
              <a:rPr lang="en-US" dirty="0"/>
              <a:t>) to dictate paper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8" y="201712"/>
            <a:ext cx="10351752" cy="850712"/>
          </a:xfrm>
        </p:spPr>
        <p:txBody>
          <a:bodyPr/>
          <a:lstStyle/>
          <a:p>
            <a:r>
              <a:rPr lang="en-US" u="sng" dirty="0"/>
              <a:t>A BRIEF OF LIST OF THINGS </a:t>
            </a:r>
            <a:r>
              <a:rPr lang="en-US" i="1" u="sng" dirty="0">
                <a:solidFill>
                  <a:srgbClr val="FF0000"/>
                </a:solidFill>
              </a:rPr>
              <a:t>NOT</a:t>
            </a:r>
            <a:r>
              <a:rPr lang="en-US" u="sng" dirty="0"/>
              <a:t> TO 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551" y="1132936"/>
            <a:ext cx="10954975" cy="521035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 NOT start sentences with numbers. </a:t>
            </a:r>
          </a:p>
          <a:p>
            <a:pPr algn="l"/>
            <a:r>
              <a:rPr lang="en-US" dirty="0"/>
              <a:t>DO NOT USE “” AND ! (except WITH EXTREME CAUTION)</a:t>
            </a:r>
          </a:p>
          <a:p>
            <a:pPr algn="l"/>
            <a:r>
              <a:rPr lang="en-US" dirty="0"/>
              <a:t>Do not Keep sentences longer than 12 words or use poor prose</a:t>
            </a:r>
          </a:p>
          <a:p>
            <a:pPr algn="l"/>
            <a:r>
              <a:rPr lang="en-US" sz="1600" dirty="0"/>
              <a:t>	</a:t>
            </a:r>
            <a:r>
              <a:rPr lang="en-US" sz="1600" dirty="0" err="1"/>
              <a:t>Eg</a:t>
            </a:r>
            <a:r>
              <a:rPr lang="en-US" sz="1600" dirty="0"/>
              <a:t> the patient was </a:t>
            </a:r>
            <a:r>
              <a:rPr lang="en-US" sz="1600" dirty="0" err="1"/>
              <a:t>antibiosed</a:t>
            </a:r>
            <a:r>
              <a:rPr lang="en-US" sz="1600" dirty="0"/>
              <a:t> with imipenem</a:t>
            </a:r>
          </a:p>
          <a:p>
            <a:pPr algn="l"/>
            <a:r>
              <a:rPr lang="en-US" dirty="0"/>
              <a:t>DO NOT AVOID Paragraphs – DO NOT AVOID SCULPTING CONTENT Flow</a:t>
            </a:r>
          </a:p>
          <a:p>
            <a:pPr algn="l"/>
            <a:r>
              <a:rPr lang="en-US" dirty="0"/>
              <a:t>DO NOT LIST ALL KNOWN family, RELATIVES AND FRIENDS AS CO-AUTHORS</a:t>
            </a:r>
          </a:p>
          <a:p>
            <a:pPr algn="l"/>
            <a:r>
              <a:rPr lang="en-US" dirty="0"/>
              <a:t>DO NOT USE NON-STANDARD ABBREVIATIONS</a:t>
            </a:r>
          </a:p>
          <a:p>
            <a:pPr algn="l"/>
            <a:r>
              <a:rPr lang="en-US" dirty="0"/>
              <a:t>DO NOT USE ANY Reference (CHOOSE original peer reviewed articles)</a:t>
            </a:r>
          </a:p>
          <a:p>
            <a:pPr algn="l"/>
            <a:r>
              <a:rPr lang="en-US" dirty="0"/>
              <a:t>AVOID ethical issues • Authorship, ghostwriting • Redundant publication – Salami publication • Plagiarism • Data falsification – Image manipulation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565</TotalTime>
  <Words>1239</Words>
  <Application>Microsoft Office PowerPoint</Application>
  <PresentationFormat>Custom</PresentationFormat>
  <Paragraphs>181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WRITING your research magnum opus</vt:lpstr>
      <vt:lpstr>PowerPoint Presentation</vt:lpstr>
      <vt:lpstr>Converting your DATA into a highly cited paper</vt:lpstr>
      <vt:lpstr>“it’s easier to embalm the dead than to write an article about it”   How to Write a Lot: A Practical Guide to Productive Academic Writing,  paul Sylvia  Published January 15th 2007 by American Psychological Assn </vt:lpstr>
      <vt:lpstr>PowerPoint Presentation</vt:lpstr>
      <vt:lpstr>PowerPoint Presentation</vt:lpstr>
      <vt:lpstr>PowerPoint Presentation</vt:lpstr>
      <vt:lpstr>Some Tips to get you started</vt:lpstr>
      <vt:lpstr>A BRIEF OF LIST OF THINGS NOT TO DO</vt:lpstr>
      <vt:lpstr>Basic template for research paper</vt:lpstr>
      <vt:lpstr>TITLE</vt:lpstr>
      <vt:lpstr>Authorship, AFFILIATIONS and key words</vt:lpstr>
      <vt:lpstr>ABSTRACT</vt:lpstr>
      <vt:lpstr>introduction</vt:lpstr>
      <vt:lpstr>Materials and Methods</vt:lpstr>
      <vt:lpstr>results</vt:lpstr>
      <vt:lpstr>DISCUSSION</vt:lpstr>
      <vt:lpstr>rEFERENCES</vt:lpstr>
      <vt:lpstr>acknowledgements</vt:lpstr>
      <vt:lpstr>Cover letter to the editor</vt:lpstr>
      <vt:lpstr>The Project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research manuscript</dc:title>
  <dc:creator>Alan Peiris</dc:creator>
  <cp:lastModifiedBy>Peiris, Alan</cp:lastModifiedBy>
  <cp:revision>270</cp:revision>
  <dcterms:created xsi:type="dcterms:W3CDTF">2016-09-05T20:33:21Z</dcterms:created>
  <dcterms:modified xsi:type="dcterms:W3CDTF">2016-10-07T12:05:04Z</dcterms:modified>
</cp:coreProperties>
</file>