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4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64" r:id="rId4"/>
    <p:sldId id="258" r:id="rId5"/>
    <p:sldId id="272" r:id="rId6"/>
    <p:sldId id="268" r:id="rId7"/>
    <p:sldId id="269" r:id="rId8"/>
    <p:sldId id="271" r:id="rId9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5" autoAdjust="0"/>
    <p:restoredTop sz="94651" autoAdjust="0"/>
  </p:normalViewPr>
  <p:slideViewPr>
    <p:cSldViewPr>
      <p:cViewPr varScale="1">
        <p:scale>
          <a:sx n="84" d="100"/>
          <a:sy n="84" d="100"/>
        </p:scale>
        <p:origin x="1171" y="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B99E1BC7-0536-400A-A204-8145735D7C6A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1971A656-6A65-41E6-AE9A-C3776ED1DA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367881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3C95C26-326F-4784-853E-A1438000864A}" type="datetimeFigureOut">
              <a:rPr lang="en-US" smtClean="0"/>
              <a:t>8/19/2019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C6E2BAD1-F25E-408B-A30D-1D568352CA3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27883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“levelling” students may be eligible to receive student</a:t>
            </a:r>
            <a:r>
              <a:rPr lang="en-US" baseline="0" dirty="0" smtClean="0"/>
              <a:t> loans only while progressing toward a regularly admitted status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6E2BAD1-F25E-408B-A30D-1D568352CA3E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178801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28020" y="1769541"/>
            <a:ext cx="7080026" cy="1828801"/>
          </a:xfrm>
        </p:spPr>
        <p:txBody>
          <a:bodyPr anchor="b">
            <a:normAutofit/>
          </a:bodyPr>
          <a:lstStyle>
            <a:lvl1pPr algn="ctr"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020" y="3598339"/>
            <a:ext cx="7080026" cy="1049867"/>
          </a:xfrm>
        </p:spPr>
        <p:txBody>
          <a:bodyPr anchor="t"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007BFA-7CA4-4D3F-919A-3BA33CFC63A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0988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late-V2-SD-pano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3995" y="540085"/>
            <a:ext cx="7656010" cy="383437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54" y="4565255"/>
            <a:ext cx="7766495" cy="543472"/>
          </a:xfrm>
        </p:spPr>
        <p:txBody>
          <a:bodyPr anchor="b">
            <a:normAutofit/>
          </a:bodyPr>
          <a:lstStyle>
            <a:lvl1pPr algn="ctr"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26217" y="695010"/>
            <a:ext cx="7285600" cy="3525671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5108728"/>
            <a:ext cx="7765322" cy="682472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AD94-7A8A-48AE-A9E1-7EF964E693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2776795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608437"/>
            <a:ext cx="7765322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295180"/>
            <a:ext cx="7765322" cy="150182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AD94-7A8A-48AE-A9E1-7EF964E693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1623434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84659" y="609600"/>
            <a:ext cx="6977064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290484" y="3610033"/>
            <a:ext cx="6564224" cy="532749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6" y="4304353"/>
            <a:ext cx="7765322" cy="1489496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AD94-7A8A-48AE-A9E1-7EF964E693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627459" y="873912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828359" y="2933245"/>
            <a:ext cx="4572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46200578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6" y="2126943"/>
            <a:ext cx="7765322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39" y="4650556"/>
            <a:ext cx="7764149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AD94-7A8A-48AE-A9E1-7EF964E693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2756607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346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34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5033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331076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4929" y="1885950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5974929" y="2571750"/>
            <a:ext cx="2475738" cy="3219450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AD94-7A8A-48AE-A9E1-7EF964E693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2282382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9239" y="1826045"/>
            <a:ext cx="2529046" cy="1833558"/>
          </a:xfrm>
          <a:prstGeom prst="rect">
            <a:avLst/>
          </a:prstGeom>
        </p:spPr>
      </p:pic>
      <p:pic>
        <p:nvPicPr>
          <p:cNvPr id="28" name="Picture 27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93813" y="1826045"/>
            <a:ext cx="2529046" cy="1833558"/>
          </a:xfrm>
          <a:prstGeom prst="rect">
            <a:avLst/>
          </a:prstGeom>
        </p:spPr>
      </p:pic>
      <p:pic>
        <p:nvPicPr>
          <p:cNvPr id="29" name="Picture 28" descr="Slate-V2-SD-3col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21715" y="1826045"/>
            <a:ext cx="2529046" cy="1833558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5346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763577" y="1938918"/>
            <a:ext cx="2319276" cy="160295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5346" y="4480369"/>
            <a:ext cx="2475738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332091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409307" y="1939094"/>
            <a:ext cx="2319276" cy="160816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331075" y="4480368"/>
            <a:ext cx="2476753" cy="1310833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5975023" y="3904106"/>
            <a:ext cx="2475738" cy="5762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6056774" y="1934432"/>
            <a:ext cx="2319276" cy="1607294"/>
          </a:xfrm>
          <a:prstGeom prst="roundRect">
            <a:avLst>
              <a:gd name="adj" fmla="val 1858"/>
            </a:avLst>
          </a:prstGeo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5974929" y="4480366"/>
            <a:ext cx="2475738" cy="131083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B6AD94-7A8A-48AE-A9E1-7EF964E693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35306595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0734E3-24AF-426B-B5D8-437E44272DDE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073194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37302" y="609600"/>
            <a:ext cx="1713365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347" y="609600"/>
            <a:ext cx="5937654" cy="5181601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EE1113-B0C0-4C33-A504-42BD04BAC6E3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70852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3A0361-35C7-42C7-81F3-B3B4FF45A54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55371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1551" y="1761068"/>
            <a:ext cx="7192913" cy="1828813"/>
          </a:xfrm>
        </p:spPr>
        <p:txBody>
          <a:bodyPr anchor="b"/>
          <a:lstStyle>
            <a:lvl1pPr algn="ctr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1551" y="3589879"/>
            <a:ext cx="7192913" cy="1507054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F5FD0F-6B0F-4D21-82F5-C1F3360FEB0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64637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347" y="1732449"/>
            <a:ext cx="3795373" cy="4058750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2169" y="1732450"/>
            <a:ext cx="3798499" cy="4058751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A53095-8C63-4AE9-A221-F16B2E1D3A8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91347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5345" y="1770323"/>
            <a:ext cx="3787423" cy="4112953"/>
          </a:xfrm>
          <a:prstGeom prst="rect">
            <a:avLst/>
          </a:prstGeom>
        </p:spPr>
      </p:pic>
      <p:pic>
        <p:nvPicPr>
          <p:cNvPr id="14" name="Picture 13" descr="Slate-V2-SD-comp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63245" y="1770323"/>
            <a:ext cx="3787423" cy="411295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4404" y="1835254"/>
            <a:ext cx="3657258" cy="544884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4404" y="2380138"/>
            <a:ext cx="365725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1225" y="1835255"/>
            <a:ext cx="3671498" cy="544883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1225" y="2380138"/>
            <a:ext cx="3671498" cy="3411063"/>
          </a:xfrm>
        </p:spPr>
        <p:txBody>
          <a:bodyPr anchor="t"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A9891-8B56-4417-953A-F29BE9CD1B8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0857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2C7E29-3F09-470F-888A-57D30A9A7215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4023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89D82E-74A2-40C6-83A0-591521CBF1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83640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600"/>
            <a:ext cx="2780167" cy="182191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641725" y="609600"/>
            <a:ext cx="4808943" cy="518160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1518"/>
            <a:ext cx="2780167" cy="3359681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6323B9-DF4B-4B11-8541-FF7CFF288199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180959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" name="Picture 11" descr="Slate-V2-SD-vertPhotoInse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44987" y="609923"/>
            <a:ext cx="3428146" cy="520547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347" y="609923"/>
            <a:ext cx="3924676" cy="1829338"/>
          </a:xfrm>
        </p:spPr>
        <p:txBody>
          <a:bodyPr anchor="b">
            <a:noAutofit/>
          </a:bodyPr>
          <a:lstStyle>
            <a:lvl1pPr algn="ctr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976728" y="743989"/>
            <a:ext cx="3165375" cy="4912822"/>
          </a:xfrm>
          <a:effectLst>
            <a:outerShdw blurRad="38100" dist="25400" dir="4440000">
              <a:srgbClr val="000000">
                <a:alpha val="36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347" y="2439261"/>
            <a:ext cx="3924676" cy="337613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72C8C7-753E-4A9B-A463-0CC767417456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69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346" y="609600"/>
            <a:ext cx="7765322" cy="970450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346" y="1732450"/>
            <a:ext cx="7765322" cy="4058751"/>
          </a:xfrm>
          <a:prstGeom prst="rect">
            <a:avLst/>
          </a:prstGeom>
          <a:effectLst>
            <a:outerShdw blurRad="25400" dir="17880000">
              <a:srgbClr val="000000">
                <a:alpha val="46000"/>
              </a:srgbClr>
            </a:outerShdw>
          </a:effectLst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759052" y="5883276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A4B6AD94-7A8A-48AE-A9E1-7EF964E6935B}" type="datetime1">
              <a:rPr lang="en-US" smtClean="0"/>
              <a:t>8/19/2019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347" y="5883276"/>
            <a:ext cx="50046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5509" y="5883276"/>
            <a:ext cx="5651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lumMod val="95000"/>
                  </a:schemeClr>
                </a:solidFill>
                <a:effectLst>
                  <a:outerShdw blurRad="50800" dist="38100" dir="2700000" algn="tl" rotWithShape="0">
                    <a:schemeClr val="bg1">
                      <a:alpha val="43000"/>
                    </a:schemeClr>
                  </a:outerShdw>
                </a:effectLst>
              </a:defRPr>
            </a:lvl1pPr>
          </a:lstStyle>
          <a:p>
            <a:fld id="{F52B4B64-D1CC-4205-A2CE-861E3DD396F3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3509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155" r:id="rId1"/>
    <p:sldLayoutId id="2147484156" r:id="rId2"/>
    <p:sldLayoutId id="2147484157" r:id="rId3"/>
    <p:sldLayoutId id="2147484158" r:id="rId4"/>
    <p:sldLayoutId id="2147484159" r:id="rId5"/>
    <p:sldLayoutId id="2147484160" r:id="rId6"/>
    <p:sldLayoutId id="2147484161" r:id="rId7"/>
    <p:sldLayoutId id="2147484162" r:id="rId8"/>
    <p:sldLayoutId id="2147484163" r:id="rId9"/>
    <p:sldLayoutId id="2147484164" r:id="rId10"/>
    <p:sldLayoutId id="2147484165" r:id="rId11"/>
    <p:sldLayoutId id="2147484166" r:id="rId12"/>
    <p:sldLayoutId id="2147484167" r:id="rId13"/>
    <p:sldLayoutId id="2147484168" r:id="rId14"/>
    <p:sldLayoutId id="2147484169" r:id="rId15"/>
    <p:sldLayoutId id="2147484170" r:id="rId16"/>
    <p:sldLayoutId id="2147484171" r:id="rId17"/>
  </p:sldLayoutIdLst>
  <p:hf sldNum="0" hdr="0" ftr="0" dt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j-lt"/>
          <a:ea typeface="+mj-ea"/>
          <a:cs typeface="Trebuchet M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20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1pPr>
      <a:lvl2pPr marL="72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8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2pPr>
      <a:lvl3pPr marL="102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6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3pPr>
      <a:lvl4pPr marL="1386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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4pPr>
      <a:lvl5pPr marL="1674000" indent="-2160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5pPr>
      <a:lvl6pPr marL="20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6pPr>
      <a:lvl7pPr marL="240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7pPr>
      <a:lvl8pPr marL="278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8pPr>
      <a:lvl9pPr marL="310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2"/>
        </a:buClr>
        <a:buSzPct val="70000"/>
        <a:buFont typeface="Wingdings 2" charset="2"/>
        <a:buChar char=""/>
        <a:defRPr sz="1400" kern="1200">
          <a:ln>
            <a:solidFill>
              <a:schemeClr val="bg1">
                <a:lumMod val="75000"/>
                <a:lumOff val="25000"/>
                <a:alpha val="10000"/>
              </a:schemeClr>
            </a:solidFill>
          </a:ln>
          <a:solidFill>
            <a:schemeClr val="tx2"/>
          </a:solidFill>
          <a:effectLst>
            <a:outerShdw blurRad="9525" dist="25400" dir="14640000" algn="tl" rotWithShape="0">
              <a:schemeClr val="bg1">
                <a:alpha val="30000"/>
              </a:scheme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ttuhsc.edu/financial-aid/eligibility.asp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s://fafsa.ed.gov/" TargetMode="Externa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hyperlink" Target="http://www.ttuhsc.edu/financialaid/shorttermloans.aspx" TargetMode="Externa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tudentloans.gov/" TargetMode="External"/><Relationship Id="rId2" Type="http://schemas.openxmlformats.org/officeDocument/2006/relationships/hyperlink" Target="www.studentaid.ed.gov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www.nslds.ed.gov/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mailto:financial.aid@ttuhsc.edu" TargetMode="External"/><Relationship Id="rId2" Type="http://schemas.openxmlformats.org/officeDocument/2006/relationships/hyperlink" Target="mailto:Lena.Hooker@ttuhsc.edu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png"/><Relationship Id="rId4" Type="http://schemas.openxmlformats.org/officeDocument/2006/relationships/hyperlink" Target="http://www.ttuhsc.edu/financialaid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extBox 14"/>
          <p:cNvSpPr txBox="1"/>
          <p:nvPr/>
        </p:nvSpPr>
        <p:spPr>
          <a:xfrm>
            <a:off x="1257299" y="2819400"/>
            <a:ext cx="6629400" cy="240065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4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New Student Orientation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Financial Aid </a:t>
            </a:r>
          </a:p>
          <a:p>
            <a:pPr algn="ctr"/>
            <a:r>
              <a:rPr lang="en-US" sz="44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2019-2020</a:t>
            </a:r>
            <a:endParaRPr lang="en-US" sz="4000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endParaRPr lang="en-US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9832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7659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524000" y="2286000"/>
            <a:ext cx="6019800" cy="363176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Types of Financial Aid</a:t>
            </a:r>
            <a:endParaRPr lang="en-US" sz="2400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endParaRPr lang="en-US" sz="2400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Grants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– funds from Federal and State resources that DO NOT require repayment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Loans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– Federal, State, and Private funds that DO require repayment</a:t>
            </a:r>
          </a:p>
          <a:p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b="1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Scholarships</a:t>
            </a:r>
            <a:r>
              <a:rPr lang="en-US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– State, Institutional, and Organizational funds that DO NOT require 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repayment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Most SON Scholarships require </a:t>
            </a:r>
            <a:r>
              <a:rPr lang="en-US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FAFSA application on file</a:t>
            </a:r>
            <a:endParaRPr lang="en-US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342900" indent="-342900">
              <a:buFont typeface="Wingdings" pitchFamily="2" charset="2"/>
              <a:buChar char="§"/>
            </a:pPr>
            <a:endParaRPr lang="en-US" sz="2000" dirty="0" smtClean="0"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9832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64447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219199" y="1905000"/>
            <a:ext cx="6705600" cy="369331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8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General Eligibility Requirements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Fully admitted into a degree granting program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Provisionally admitted and post-master’s students are ineligible for financial aid</a:t>
            </a:r>
          </a:p>
          <a:p>
            <a:pPr lvl="1"/>
            <a:endParaRPr lang="en-US" sz="2000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Enrolled at least half-time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Undergraduates: 6 hours for summer, fall, and spring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Graduates: 3 hours for summer and 5 hours for fall/spring</a:t>
            </a:r>
          </a:p>
          <a:p>
            <a:pPr lvl="1"/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 U.S. Citizen, Permanent Resident, or other eligible non-citizen</a:t>
            </a:r>
          </a:p>
          <a:p>
            <a:pPr marL="285750" indent="-285750">
              <a:buFont typeface="Wingdings" pitchFamily="2" charset="2"/>
              <a:buChar char="§"/>
            </a:pPr>
            <a:r>
              <a:rPr lang="en-US" sz="20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In compliance with the TTUHSC Satisfactory Academic Progress (SAP) policy</a:t>
            </a:r>
          </a:p>
          <a:p>
            <a:pPr marL="742950" lvl="1" indent="-285750">
              <a:buFont typeface="Wingdings" pitchFamily="2" charset="2"/>
              <a:buChar char="§"/>
            </a:pP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3"/>
              </a:rPr>
              <a:t>http</a:t>
            </a:r>
            <a:r>
              <a:rPr lang="en-US" u="sng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3"/>
              </a:rPr>
              <a:t>://</a:t>
            </a: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3"/>
              </a:rPr>
              <a:t>www.ttuhsc.edu/financial-aid/eligibility.aspx</a:t>
            </a: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 </a:t>
            </a:r>
            <a:endParaRPr lang="en-US" sz="2000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9832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099586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104899" y="2133600"/>
            <a:ext cx="6934200" cy="307776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Applying for Financial Aid</a:t>
            </a:r>
            <a:endParaRPr lang="en-US" b="1" u="sng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Complete the Free Application for Federal Student Aid (FAFSA) 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at </a:t>
            </a: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/>
              </a:rPr>
              <a:t>https://fafsa.ed.gov</a:t>
            </a:r>
            <a:endParaRPr lang="en-US" u="sng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US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An FSA ID and password are required to complete and sign your application.</a:t>
            </a:r>
          </a:p>
          <a:p>
            <a:endParaRPr lang="en-US" i="1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The school code for Texas Tech Health Sciences Center is:  </a:t>
            </a:r>
            <a:r>
              <a:rPr lang="en-US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016024 </a:t>
            </a:r>
          </a:p>
          <a:p>
            <a:r>
              <a:rPr lang="en-US" b="1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     **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(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We are NOT Texas Tech University.  The correct school code must be listed on your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      FAFSA for our office to receive the data.)</a:t>
            </a:r>
            <a:endParaRPr lang="en-US" sz="1000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171450" indent="-171450">
              <a:buFont typeface="Wingdings" pitchFamily="2" charset="2"/>
              <a:buChar char="§"/>
            </a:pPr>
            <a:endParaRPr lang="en-US" sz="1400" i="1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171450" indent="-1714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Apply for scholarships separately through your school.</a:t>
            </a: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</a:p>
          <a:p>
            <a:endParaRPr lang="en-US" sz="1400" i="1" dirty="0">
              <a:solidFill>
                <a:schemeClr val="tx1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9832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35524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828800"/>
            <a:ext cx="8343898" cy="41857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800" dirty="0">
                <a:latin typeface="Adobe Arabic" panose="02040503050201020203" pitchFamily="18" charset="-78"/>
                <a:cs typeface="Adobe Arabic" panose="02040503050201020203" pitchFamily="18" charset="-78"/>
              </a:rPr>
              <a:t>Financial Aid Process – Yearly Timeline</a:t>
            </a:r>
            <a:endParaRPr lang="en-US" sz="24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*Each aid year starts with the summer semester and ends with the following spring semester. </a:t>
            </a:r>
          </a:p>
          <a:p>
            <a:r>
              <a:rPr lang="en-US" sz="16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Each Year:</a:t>
            </a:r>
            <a:endParaRPr lang="en-US" sz="16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Complete the Free </a:t>
            </a: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Application for Federal Student Aid (FAFSA)  at </a:t>
            </a:r>
            <a:r>
              <a:rPr lang="en-US" sz="1600" u="sng" dirty="0">
                <a:latin typeface="Adobe Arabic" panose="02040503050201020203" pitchFamily="18" charset="-78"/>
                <a:cs typeface="Adobe Arabic" panose="02040503050201020203" pitchFamily="18" charset="-78"/>
              </a:rPr>
              <a:t>www.fafsa.ed.gov.</a:t>
            </a:r>
            <a:endParaRPr lang="en-US" sz="16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TTUHSC receives FAFSA data from the Federal processor within 3-5 business days.</a:t>
            </a:r>
          </a:p>
          <a:p>
            <a:r>
              <a:rPr lang="en-US" sz="16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Starting </a:t>
            </a:r>
            <a:r>
              <a:rPr lang="en-US" sz="16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in </a:t>
            </a:r>
            <a:r>
              <a:rPr lang="en-US" sz="16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March of each year:</a:t>
            </a:r>
            <a:endParaRPr lang="en-US" sz="1600" b="1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TTUHSC begins emailing students if additional information is required. All students must complete the Expected Enrollment Questionnaire.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Once </a:t>
            </a: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the student’s file is complete, an award notice is emailed to the student.  Students view/accept awards online via WebRaider. 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For N</a:t>
            </a:r>
            <a:r>
              <a:rPr lang="en-US" sz="1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ew TTUHSC students </a:t>
            </a: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borrowing a federal Direct Loan, </a:t>
            </a:r>
            <a:r>
              <a:rPr lang="en-US" sz="1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complete entrance counseling and the MPN online at www.studentloans.gov.</a:t>
            </a:r>
            <a:endParaRPr lang="en-US" sz="16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US" sz="1600" b="1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10 </a:t>
            </a:r>
            <a:r>
              <a:rPr lang="en-US" sz="16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days prior to the start of each semester:</a:t>
            </a:r>
            <a:endParaRPr lang="en-US" sz="1600" dirty="0"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TTUHSC receives financial aid funds </a:t>
            </a: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(loans, grants, &amp; scholarships) </a:t>
            </a:r>
            <a:r>
              <a:rPr lang="en-US" sz="1600" dirty="0" smtClean="0">
                <a:latin typeface="Adobe Arabic" panose="02040503050201020203" pitchFamily="18" charset="-78"/>
                <a:cs typeface="Adobe Arabic" panose="02040503050201020203" pitchFamily="18" charset="-78"/>
              </a:rPr>
              <a:t>and posts them to the </a:t>
            </a: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student’s tuition account.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The </a:t>
            </a:r>
            <a:r>
              <a:rPr lang="en-US" sz="16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Student Business Services Office </a:t>
            </a:r>
            <a:r>
              <a:rPr lang="en-US" sz="1600" dirty="0">
                <a:latin typeface="Adobe Arabic" panose="02040503050201020203" pitchFamily="18" charset="-78"/>
                <a:cs typeface="Adobe Arabic" panose="02040503050201020203" pitchFamily="18" charset="-78"/>
              </a:rPr>
              <a:t>sends any refunds to student in the following </a:t>
            </a:r>
            <a:r>
              <a:rPr lang="en-US" sz="1600" b="1" dirty="0">
                <a:latin typeface="Adobe Arabic" panose="02040503050201020203" pitchFamily="18" charset="-78"/>
                <a:cs typeface="Adobe Arabic" panose="02040503050201020203" pitchFamily="18" charset="-78"/>
              </a:rPr>
              <a:t>3-4 business days.</a:t>
            </a:r>
          </a:p>
          <a:p>
            <a:pPr algn="ctr"/>
            <a:endParaRPr lang="en-US" sz="1400" dirty="0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9832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4031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311" y="2057400"/>
            <a:ext cx="6937375" cy="424731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Short Term Loans</a:t>
            </a:r>
            <a:endParaRPr lang="en-US" sz="2000" b="1" u="sng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Emergency Tuition Loans are available at 5% interest for currently enrolled TTUHSC students.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Short Term Loans for up to $500 are also available to currently enrolled students for other types of emergencies. These loans have interest rates that range from 5% to 8%.</a:t>
            </a:r>
          </a:p>
          <a:p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Book Loans are available at 5% interest for up to the cost of  the required books with documentation and receipts.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All types of loans must be repaid within 90 days.</a:t>
            </a:r>
          </a:p>
          <a:p>
            <a:pPr marL="285750" indent="-285750">
              <a:buFont typeface="Wingdings" pitchFamily="2" charset="2"/>
              <a:buChar char="§"/>
            </a:pPr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marL="285750" indent="-285750">
              <a:buFont typeface="Wingdings" pitchFamily="2" charset="2"/>
              <a:buChar char="§"/>
            </a:pPr>
            <a:r>
              <a:rPr lang="en-US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Applications are available at </a:t>
            </a:r>
            <a:r>
              <a:rPr lang="en-US" dirty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/>
              </a:rPr>
              <a:t>http://</a:t>
            </a:r>
            <a:r>
              <a:rPr lang="en-US" dirty="0" smtClean="0">
                <a:solidFill>
                  <a:srgbClr val="FF0000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/>
              </a:rPr>
              <a:t>www.ttuhsc.edu/financialaid/shorttermloans.aspx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. </a:t>
            </a:r>
          </a:p>
          <a:p>
            <a:endParaRPr lang="en-US" sz="1600" dirty="0">
              <a:solidFill>
                <a:schemeClr val="tx1"/>
              </a:solidFill>
            </a:endParaRPr>
          </a:p>
          <a:p>
            <a:endParaRPr lang="en-US" sz="1400" u="sng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36871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250498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311" y="2057400"/>
            <a:ext cx="6937375" cy="28931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4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Web Resources</a:t>
            </a:r>
            <a:endParaRPr lang="en-US" sz="2000" b="1" u="sng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US Department of Education: 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 action="ppaction://hlinkfile"/>
              </a:rPr>
              <a:t> </a:t>
            </a: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 action="ppaction://hlinkfile"/>
              </a:rPr>
              <a:t>www.studentaid.ed.gov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 action="ppaction://hlinkfile"/>
              </a:rPr>
              <a:t>  </a:t>
            </a:r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Direct Loan Information:  </a:t>
            </a: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3"/>
              </a:rPr>
              <a:t>www.studentloans.gov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                                       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(Entrance Counseling and Master Promissory Notes are also completed on this site)</a:t>
            </a:r>
          </a:p>
          <a:p>
            <a:endParaRPr lang="en-US" b="1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National Student Loan Data System (NSLDS):  </a:t>
            </a:r>
            <a:r>
              <a:rPr lang="en-US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4"/>
              </a:rPr>
              <a:t>www.nslds.ed.gov</a:t>
            </a:r>
            <a:r>
              <a:rPr lang="en-US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                </a:t>
            </a:r>
          </a:p>
          <a:p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(keeps track of all your Federal/Direct student loan information)</a:t>
            </a:r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endParaRPr lang="en-US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9832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06434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03311" y="1905000"/>
            <a:ext cx="6937375" cy="3508653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TTUHSC Office of Financial Aid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(Academic Classroom Building Room 2C400)</a:t>
            </a:r>
            <a:endParaRPr lang="en-US" sz="2400" b="1" u="sng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3601 4</a:t>
            </a:r>
            <a:r>
              <a:rPr lang="en-US" sz="1600" baseline="300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th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Street MS 8310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Lubbock, TX  79430-8310</a:t>
            </a:r>
          </a:p>
          <a:p>
            <a:pPr algn="ctr"/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Phone: (806) 743.3025 Fax: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(806) 743.3027</a:t>
            </a:r>
            <a:endParaRPr lang="en-US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endParaRPr lang="en-US" sz="1600" dirty="0" smtClean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Undergraduate Students:  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/>
              </a:rPr>
              <a:t>Lena.Hooker@ttuhsc.edu</a:t>
            </a:r>
            <a:r>
              <a:rPr lang="en-US" sz="1600" dirty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or </a:t>
            </a:r>
            <a:r>
              <a:rPr lang="en-US" sz="1600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3"/>
              </a:rPr>
              <a:t>financial.aid@ttuhsc.edu</a:t>
            </a:r>
            <a:r>
              <a:rPr lang="en-US" sz="1600" u="sng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  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Graduate Students: </a:t>
            </a:r>
            <a:r>
              <a:rPr lang="en-US" sz="1600" u="sng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Ashley.Walker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2"/>
              </a:rPr>
              <a:t>@ttuhsc.edu 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or 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3"/>
              </a:rPr>
              <a:t>financial.aid@ttuhsc.edu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Website: 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  <a:hlinkClick r:id="rId4"/>
              </a:rPr>
              <a:t>www.ttuhsc.edu/financialaid</a:t>
            </a:r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 </a:t>
            </a:r>
          </a:p>
          <a:p>
            <a:pPr algn="ctr"/>
            <a:endParaRPr lang="en-US" sz="1600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Office hours: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Monday-Friday 8am-5pm</a:t>
            </a:r>
          </a:p>
          <a:p>
            <a:pPr algn="ctr"/>
            <a:r>
              <a:rPr lang="en-US" sz="1600" dirty="0" smtClean="0">
                <a:solidFill>
                  <a:schemeClr val="tx1"/>
                </a:solidFill>
                <a:latin typeface="Adobe Arabic" panose="02040503050201020203" pitchFamily="18" charset="-78"/>
                <a:cs typeface="Adobe Arabic" panose="02040503050201020203" pitchFamily="18" charset="-78"/>
              </a:rPr>
              <a:t>No appointment needed to see an advisor</a:t>
            </a:r>
            <a:endParaRPr lang="en-US" sz="1600" dirty="0">
              <a:solidFill>
                <a:schemeClr val="tx1"/>
              </a:solidFill>
              <a:latin typeface="Adobe Arabic" panose="02040503050201020203" pitchFamily="18" charset="-78"/>
              <a:cs typeface="Adobe Arabic" panose="02040503050201020203" pitchFamily="18" charset="-78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0"/>
            <a:ext cx="9144000" cy="1524000"/>
          </a:xfrm>
          <a:prstGeom prst="rect">
            <a:avLst/>
          </a:prstGeom>
          <a:gradFill flip="none" rotWithShape="1">
            <a:gsLst>
              <a:gs pos="0">
                <a:srgbClr val="FF0000">
                  <a:shade val="30000"/>
                  <a:satMod val="115000"/>
                </a:srgbClr>
              </a:gs>
              <a:gs pos="50000">
                <a:srgbClr val="FF0000">
                  <a:shade val="67500"/>
                  <a:satMod val="115000"/>
                </a:srgbClr>
              </a:gs>
              <a:gs pos="100000">
                <a:srgbClr val="FF0000">
                  <a:shade val="100000"/>
                  <a:satMod val="115000"/>
                </a:srgbClr>
              </a:gs>
            </a:gsLst>
            <a:lin ang="5400000" scaled="1"/>
            <a:tileRect/>
          </a:gra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444" y="9832"/>
            <a:ext cx="5943108" cy="1603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45908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late">
  <a:themeElements>
    <a:clrScheme name="Slate">
      <a:dk1>
        <a:sysClr val="windowText" lastClr="000000"/>
      </a:dk1>
      <a:lt1>
        <a:sysClr val="window" lastClr="FFFFFF"/>
      </a:lt1>
      <a:dk2>
        <a:srgbClr val="212123"/>
      </a:dk2>
      <a:lt2>
        <a:srgbClr val="DADADA"/>
      </a:lt2>
      <a:accent1>
        <a:srgbClr val="BC451B"/>
      </a:accent1>
      <a:accent2>
        <a:srgbClr val="D3BA68"/>
      </a:accent2>
      <a:accent3>
        <a:srgbClr val="BB8640"/>
      </a:accent3>
      <a:accent4>
        <a:srgbClr val="AD9277"/>
      </a:accent4>
      <a:accent5>
        <a:srgbClr val="A55A43"/>
      </a:accent5>
      <a:accent6>
        <a:srgbClr val="AD9D7B"/>
      </a:accent6>
      <a:hlink>
        <a:srgbClr val="E98052"/>
      </a:hlink>
      <a:folHlink>
        <a:srgbClr val="F4B69B"/>
      </a:folHlink>
    </a:clrScheme>
    <a:fontScheme name="Slate">
      <a:maj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alisto MT" panose="02040603050505030304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late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0000"/>
                <a:lumMod val="90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76200" dist="38100" dir="5400000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 prst="hardEdge"/>
          </a:sp3d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shade val="80000"/>
                <a:lumMod val="80000"/>
              </a:schemeClr>
              <a:schemeClr val="phClr">
                <a:tint val="98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ate" id="{C3F70B94-7CE9-428E-ADC1-3269CC2C3385}" vid="{3F2DE9A5-64E6-437C-A389-CC4477E817E8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TM04033929[[fn=Slate]]</Template>
  <TotalTime>3654</TotalTime>
  <Words>605</Words>
  <Application>Microsoft Office PowerPoint</Application>
  <PresentationFormat>On-screen Show (4:3)</PresentationFormat>
  <Paragraphs>78</Paragraphs>
  <Slides>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Adobe Arabic</vt:lpstr>
      <vt:lpstr>Arial</vt:lpstr>
      <vt:lpstr>Calibri</vt:lpstr>
      <vt:lpstr>Calisto MT</vt:lpstr>
      <vt:lpstr>Trebuchet MS</vt:lpstr>
      <vt:lpstr>Wingdings</vt:lpstr>
      <vt:lpstr>Wingdings 2</vt:lpstr>
      <vt:lpstr>Slate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Vasquez, Fabian</dc:creator>
  <cp:lastModifiedBy>Myers, Mia C</cp:lastModifiedBy>
  <cp:revision>167</cp:revision>
  <cp:lastPrinted>2019-08-19T20:56:08Z</cp:lastPrinted>
  <dcterms:created xsi:type="dcterms:W3CDTF">2011-12-05T20:53:00Z</dcterms:created>
  <dcterms:modified xsi:type="dcterms:W3CDTF">2019-08-19T21:10:56Z</dcterms:modified>
</cp:coreProperties>
</file>