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2.xml" ContentType="application/vnd.openxmlformats-officedocument.presentationml.comment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6"/>
  </p:notesMasterIdLst>
  <p:handoutMasterIdLst>
    <p:handoutMasterId r:id="rId17"/>
  </p:handoutMasterIdLst>
  <p:sldIdLst>
    <p:sldId id="256" r:id="rId2"/>
    <p:sldId id="283" r:id="rId3"/>
    <p:sldId id="259" r:id="rId4"/>
    <p:sldId id="264" r:id="rId5"/>
    <p:sldId id="265" r:id="rId6"/>
    <p:sldId id="284" r:id="rId7"/>
    <p:sldId id="281" r:id="rId8"/>
    <p:sldId id="267" r:id="rId9"/>
    <p:sldId id="285" r:id="rId10"/>
    <p:sldId id="271" r:id="rId11"/>
    <p:sldId id="272" r:id="rId12"/>
    <p:sldId id="286" r:id="rId13"/>
    <p:sldId id="268" r:id="rId14"/>
    <p:sldId id="287" r:id="rId1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0D303B3-538D-4B0C-9927-3F10CBA397D9}">
          <p14:sldIdLst>
            <p14:sldId id="256"/>
            <p14:sldId id="283"/>
            <p14:sldId id="259"/>
            <p14:sldId id="264"/>
            <p14:sldId id="265"/>
            <p14:sldId id="284"/>
            <p14:sldId id="281"/>
            <p14:sldId id="267"/>
            <p14:sldId id="285"/>
            <p14:sldId id="271"/>
            <p14:sldId id="272"/>
            <p14:sldId id="286"/>
            <p14:sldId id="268"/>
            <p14:sldId id="28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lins, Kristie" initials="CK" lastIdx="3" clrIdx="0">
    <p:extLst>
      <p:ext uri="{19B8F6BF-5375-455C-9EA6-DF929625EA0E}">
        <p15:presenceInfo xmlns:p15="http://schemas.microsoft.com/office/powerpoint/2012/main" userId="S-1-5-21-1417503464-3861359790-3028621153-1339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383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5" autoAdjust="0"/>
    <p:restoredTop sz="62209" autoAdjust="0"/>
  </p:normalViewPr>
  <p:slideViewPr>
    <p:cSldViewPr snapToGrid="0">
      <p:cViewPr varScale="1">
        <p:scale>
          <a:sx n="71" d="100"/>
          <a:sy n="71" d="100"/>
        </p:scale>
        <p:origin x="1500" y="54"/>
      </p:cViewPr>
      <p:guideLst/>
    </p:cSldViewPr>
  </p:slideViewPr>
  <p:notesTextViewPr>
    <p:cViewPr>
      <p:scale>
        <a:sx n="3" d="2"/>
        <a:sy n="3" d="2"/>
      </p:scale>
      <p:origin x="0" y="0"/>
    </p:cViewPr>
  </p:notesTextViewPr>
  <p:notesViewPr>
    <p:cSldViewPr snapToGrid="0">
      <p:cViewPr varScale="1">
        <p:scale>
          <a:sx n="88" d="100"/>
          <a:sy n="88" d="100"/>
        </p:scale>
        <p:origin x="3822"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4-19T12:01:40.101" idx="3">
    <p:pos x="10" y="10"/>
    <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3-01T14:49:51.103" idx="2">
    <p:pos x="10" y="10"/>
    <p:text>Poll everyw</p:text>
    <p:extLst>
      <p:ext uri="{C676402C-5697-4E1C-873F-D02D1690AC5C}">
        <p15:threadingInfo xmlns:p15="http://schemas.microsoft.com/office/powerpoint/2012/main" timeZoneBias="360"/>
      </p:ext>
    </p:extLst>
  </p:cm>
</p:cmLst>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FC3A4F-9124-478B-8CEB-F477B0C656B7}"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7FAD5E5F-1889-4685-A5E0-D89DD892B6C9}">
      <dgm:prSet phldrT="[Text]"/>
      <dgm:spPr/>
      <dgm:t>
        <a:bodyPr/>
        <a:lstStyle/>
        <a:p>
          <a:r>
            <a:rPr lang="en-US" dirty="0"/>
            <a:t>Unmanaged </a:t>
          </a:r>
        </a:p>
        <a:p>
          <a:r>
            <a:rPr lang="en-US" dirty="0"/>
            <a:t>Stress</a:t>
          </a:r>
        </a:p>
      </dgm:t>
    </dgm:pt>
    <dgm:pt modelId="{AE2F03B4-75DE-4ADE-AB26-46505613320B}" type="parTrans" cxnId="{419ED0BD-4996-494C-B36F-127277FE8E8E}">
      <dgm:prSet/>
      <dgm:spPr/>
      <dgm:t>
        <a:bodyPr/>
        <a:lstStyle/>
        <a:p>
          <a:endParaRPr lang="en-US"/>
        </a:p>
      </dgm:t>
    </dgm:pt>
    <dgm:pt modelId="{CAC9845A-1EEE-4649-92AD-F430C868D01B}" type="sibTrans" cxnId="{419ED0BD-4996-494C-B36F-127277FE8E8E}">
      <dgm:prSet/>
      <dgm:spPr/>
      <dgm:t>
        <a:bodyPr/>
        <a:lstStyle/>
        <a:p>
          <a:endParaRPr lang="en-US"/>
        </a:p>
      </dgm:t>
    </dgm:pt>
    <dgm:pt modelId="{492C133C-674C-48CC-987D-83D0696D6FE7}">
      <dgm:prSet phldrT="[Text]"/>
      <dgm:spPr/>
      <dgm:t>
        <a:bodyPr/>
        <a:lstStyle/>
        <a:p>
          <a:r>
            <a:rPr lang="en-US" dirty="0"/>
            <a:t>Unmanaged </a:t>
          </a:r>
        </a:p>
        <a:p>
          <a:r>
            <a:rPr lang="en-US" dirty="0"/>
            <a:t>Anxiety</a:t>
          </a:r>
        </a:p>
      </dgm:t>
    </dgm:pt>
    <dgm:pt modelId="{F06532E0-99A1-4A75-93BF-73097794153C}" type="parTrans" cxnId="{2EEA87BA-7482-49E9-A5EA-A59CFE04F30B}">
      <dgm:prSet/>
      <dgm:spPr/>
      <dgm:t>
        <a:bodyPr/>
        <a:lstStyle/>
        <a:p>
          <a:endParaRPr lang="en-US"/>
        </a:p>
      </dgm:t>
    </dgm:pt>
    <dgm:pt modelId="{33D1F4D8-1DAE-4935-8C55-ED1285ABDFC5}" type="sibTrans" cxnId="{2EEA87BA-7482-49E9-A5EA-A59CFE04F30B}">
      <dgm:prSet/>
      <dgm:spPr/>
      <dgm:t>
        <a:bodyPr/>
        <a:lstStyle/>
        <a:p>
          <a:endParaRPr lang="en-US"/>
        </a:p>
      </dgm:t>
    </dgm:pt>
    <dgm:pt modelId="{AB98DB91-D0F0-41EF-93C7-018E097B6FF0}">
      <dgm:prSet phldrT="[Text]"/>
      <dgm:spPr/>
      <dgm:t>
        <a:bodyPr/>
        <a:lstStyle/>
        <a:p>
          <a:r>
            <a:rPr lang="en-US" dirty="0"/>
            <a:t>Depression</a:t>
          </a:r>
        </a:p>
      </dgm:t>
    </dgm:pt>
    <dgm:pt modelId="{4A4A80AF-E6AB-430F-BE7D-D8D60D9268B4}" type="parTrans" cxnId="{A91AB278-6B07-4311-94AE-432398956FBD}">
      <dgm:prSet/>
      <dgm:spPr/>
      <dgm:t>
        <a:bodyPr/>
        <a:lstStyle/>
        <a:p>
          <a:endParaRPr lang="en-US"/>
        </a:p>
      </dgm:t>
    </dgm:pt>
    <dgm:pt modelId="{DB9E877D-CACC-4A7E-A879-45B7BA11E4B5}" type="sibTrans" cxnId="{A91AB278-6B07-4311-94AE-432398956FBD}">
      <dgm:prSet/>
      <dgm:spPr/>
      <dgm:t>
        <a:bodyPr/>
        <a:lstStyle/>
        <a:p>
          <a:endParaRPr lang="en-US"/>
        </a:p>
      </dgm:t>
    </dgm:pt>
    <dgm:pt modelId="{3E3969EB-948B-4EFD-AA95-E5BBC20FDD36}" type="pres">
      <dgm:prSet presAssocID="{4DFC3A4F-9124-478B-8CEB-F477B0C656B7}" presName="rootnode" presStyleCnt="0">
        <dgm:presLayoutVars>
          <dgm:chMax/>
          <dgm:chPref/>
          <dgm:dir/>
          <dgm:animLvl val="lvl"/>
        </dgm:presLayoutVars>
      </dgm:prSet>
      <dgm:spPr/>
      <dgm:t>
        <a:bodyPr/>
        <a:lstStyle/>
        <a:p>
          <a:endParaRPr lang="en-US"/>
        </a:p>
      </dgm:t>
    </dgm:pt>
    <dgm:pt modelId="{FA0E8C57-E274-4B5B-A06C-6AC5CDF70B0B}" type="pres">
      <dgm:prSet presAssocID="{7FAD5E5F-1889-4685-A5E0-D89DD892B6C9}" presName="composite" presStyleCnt="0"/>
      <dgm:spPr/>
    </dgm:pt>
    <dgm:pt modelId="{6D394992-6A0E-4F29-9F26-541F44E3DDD9}" type="pres">
      <dgm:prSet presAssocID="{7FAD5E5F-1889-4685-A5E0-D89DD892B6C9}" presName="bentUpArrow1" presStyleLbl="alignImgPlace1" presStyleIdx="0" presStyleCnt="2"/>
      <dgm:spPr/>
    </dgm:pt>
    <dgm:pt modelId="{9CC32565-9A3E-43CC-A3FD-9CFA7F329ACE}" type="pres">
      <dgm:prSet presAssocID="{7FAD5E5F-1889-4685-A5E0-D89DD892B6C9}" presName="ParentText" presStyleLbl="node1" presStyleIdx="0" presStyleCnt="3">
        <dgm:presLayoutVars>
          <dgm:chMax val="1"/>
          <dgm:chPref val="1"/>
          <dgm:bulletEnabled val="1"/>
        </dgm:presLayoutVars>
      </dgm:prSet>
      <dgm:spPr/>
      <dgm:t>
        <a:bodyPr/>
        <a:lstStyle/>
        <a:p>
          <a:endParaRPr lang="en-US"/>
        </a:p>
      </dgm:t>
    </dgm:pt>
    <dgm:pt modelId="{B69B598D-2A2E-41C8-B0FF-22619531E8F6}" type="pres">
      <dgm:prSet presAssocID="{7FAD5E5F-1889-4685-A5E0-D89DD892B6C9}" presName="ChildText" presStyleLbl="revTx" presStyleIdx="0" presStyleCnt="2">
        <dgm:presLayoutVars>
          <dgm:chMax val="0"/>
          <dgm:chPref val="0"/>
          <dgm:bulletEnabled val="1"/>
        </dgm:presLayoutVars>
      </dgm:prSet>
      <dgm:spPr/>
    </dgm:pt>
    <dgm:pt modelId="{E964B113-E5B8-46EB-A57D-566B4895B65D}" type="pres">
      <dgm:prSet presAssocID="{CAC9845A-1EEE-4649-92AD-F430C868D01B}" presName="sibTrans" presStyleCnt="0"/>
      <dgm:spPr/>
    </dgm:pt>
    <dgm:pt modelId="{4B00DF07-CD62-4726-9640-79A629AE4889}" type="pres">
      <dgm:prSet presAssocID="{492C133C-674C-48CC-987D-83D0696D6FE7}" presName="composite" presStyleCnt="0"/>
      <dgm:spPr/>
    </dgm:pt>
    <dgm:pt modelId="{480FC87E-37FE-4DEC-BD21-93ED5D4899CF}" type="pres">
      <dgm:prSet presAssocID="{492C133C-674C-48CC-987D-83D0696D6FE7}" presName="bentUpArrow1" presStyleLbl="alignImgPlace1" presStyleIdx="1" presStyleCnt="2"/>
      <dgm:spPr/>
    </dgm:pt>
    <dgm:pt modelId="{4CF6020F-1B7F-4815-A377-F1D594FEC108}" type="pres">
      <dgm:prSet presAssocID="{492C133C-674C-48CC-987D-83D0696D6FE7}" presName="ParentText" presStyleLbl="node1" presStyleIdx="1" presStyleCnt="3">
        <dgm:presLayoutVars>
          <dgm:chMax val="1"/>
          <dgm:chPref val="1"/>
          <dgm:bulletEnabled val="1"/>
        </dgm:presLayoutVars>
      </dgm:prSet>
      <dgm:spPr/>
      <dgm:t>
        <a:bodyPr/>
        <a:lstStyle/>
        <a:p>
          <a:endParaRPr lang="en-US"/>
        </a:p>
      </dgm:t>
    </dgm:pt>
    <dgm:pt modelId="{4761B8AC-3644-4638-AA0E-EAD64D6BD255}" type="pres">
      <dgm:prSet presAssocID="{492C133C-674C-48CC-987D-83D0696D6FE7}" presName="ChildText" presStyleLbl="revTx" presStyleIdx="1" presStyleCnt="2">
        <dgm:presLayoutVars>
          <dgm:chMax val="0"/>
          <dgm:chPref val="0"/>
          <dgm:bulletEnabled val="1"/>
        </dgm:presLayoutVars>
      </dgm:prSet>
      <dgm:spPr/>
    </dgm:pt>
    <dgm:pt modelId="{D6AEEA4A-D6F3-4E80-BF3D-7398A7615491}" type="pres">
      <dgm:prSet presAssocID="{33D1F4D8-1DAE-4935-8C55-ED1285ABDFC5}" presName="sibTrans" presStyleCnt="0"/>
      <dgm:spPr/>
    </dgm:pt>
    <dgm:pt modelId="{51A830AD-89B2-4D68-A8A3-492BD2C79F4B}" type="pres">
      <dgm:prSet presAssocID="{AB98DB91-D0F0-41EF-93C7-018E097B6FF0}" presName="composite" presStyleCnt="0"/>
      <dgm:spPr/>
    </dgm:pt>
    <dgm:pt modelId="{CAFD0A09-84A4-407D-B52A-CB417133F64F}" type="pres">
      <dgm:prSet presAssocID="{AB98DB91-D0F0-41EF-93C7-018E097B6FF0}" presName="ParentText" presStyleLbl="node1" presStyleIdx="2" presStyleCnt="3">
        <dgm:presLayoutVars>
          <dgm:chMax val="1"/>
          <dgm:chPref val="1"/>
          <dgm:bulletEnabled val="1"/>
        </dgm:presLayoutVars>
      </dgm:prSet>
      <dgm:spPr/>
      <dgm:t>
        <a:bodyPr/>
        <a:lstStyle/>
        <a:p>
          <a:endParaRPr lang="en-US"/>
        </a:p>
      </dgm:t>
    </dgm:pt>
  </dgm:ptLst>
  <dgm:cxnLst>
    <dgm:cxn modelId="{9CA056B6-F5EF-4363-A5A1-D7BA57B921D8}" type="presOf" srcId="{AB98DB91-D0F0-41EF-93C7-018E097B6FF0}" destId="{CAFD0A09-84A4-407D-B52A-CB417133F64F}" srcOrd="0" destOrd="0" presId="urn:microsoft.com/office/officeart/2005/8/layout/StepDownProcess"/>
    <dgm:cxn modelId="{EA9D6CB5-D70E-4A26-AA24-DA1F1C381522}" type="presOf" srcId="{4DFC3A4F-9124-478B-8CEB-F477B0C656B7}" destId="{3E3969EB-948B-4EFD-AA95-E5BBC20FDD36}" srcOrd="0" destOrd="0" presId="urn:microsoft.com/office/officeart/2005/8/layout/StepDownProcess"/>
    <dgm:cxn modelId="{2EEA87BA-7482-49E9-A5EA-A59CFE04F30B}" srcId="{4DFC3A4F-9124-478B-8CEB-F477B0C656B7}" destId="{492C133C-674C-48CC-987D-83D0696D6FE7}" srcOrd="1" destOrd="0" parTransId="{F06532E0-99A1-4A75-93BF-73097794153C}" sibTransId="{33D1F4D8-1DAE-4935-8C55-ED1285ABDFC5}"/>
    <dgm:cxn modelId="{419ED0BD-4996-494C-B36F-127277FE8E8E}" srcId="{4DFC3A4F-9124-478B-8CEB-F477B0C656B7}" destId="{7FAD5E5F-1889-4685-A5E0-D89DD892B6C9}" srcOrd="0" destOrd="0" parTransId="{AE2F03B4-75DE-4ADE-AB26-46505613320B}" sibTransId="{CAC9845A-1EEE-4649-92AD-F430C868D01B}"/>
    <dgm:cxn modelId="{412CCEAA-6335-4935-85F6-0F53B0D9CCD1}" type="presOf" srcId="{492C133C-674C-48CC-987D-83D0696D6FE7}" destId="{4CF6020F-1B7F-4815-A377-F1D594FEC108}" srcOrd="0" destOrd="0" presId="urn:microsoft.com/office/officeart/2005/8/layout/StepDownProcess"/>
    <dgm:cxn modelId="{A91AB278-6B07-4311-94AE-432398956FBD}" srcId="{4DFC3A4F-9124-478B-8CEB-F477B0C656B7}" destId="{AB98DB91-D0F0-41EF-93C7-018E097B6FF0}" srcOrd="2" destOrd="0" parTransId="{4A4A80AF-E6AB-430F-BE7D-D8D60D9268B4}" sibTransId="{DB9E877D-CACC-4A7E-A879-45B7BA11E4B5}"/>
    <dgm:cxn modelId="{8A070FED-C5CD-4FD0-996D-01261FF4C727}" type="presOf" srcId="{7FAD5E5F-1889-4685-A5E0-D89DD892B6C9}" destId="{9CC32565-9A3E-43CC-A3FD-9CFA7F329ACE}" srcOrd="0" destOrd="0" presId="urn:microsoft.com/office/officeart/2005/8/layout/StepDownProcess"/>
    <dgm:cxn modelId="{067EF262-C62A-404C-BBBD-AAD812A4517E}" type="presParOf" srcId="{3E3969EB-948B-4EFD-AA95-E5BBC20FDD36}" destId="{FA0E8C57-E274-4B5B-A06C-6AC5CDF70B0B}" srcOrd="0" destOrd="0" presId="urn:microsoft.com/office/officeart/2005/8/layout/StepDownProcess"/>
    <dgm:cxn modelId="{8C2DE929-51B3-41FD-8CDC-A5C960E9E040}" type="presParOf" srcId="{FA0E8C57-E274-4B5B-A06C-6AC5CDF70B0B}" destId="{6D394992-6A0E-4F29-9F26-541F44E3DDD9}" srcOrd="0" destOrd="0" presId="urn:microsoft.com/office/officeart/2005/8/layout/StepDownProcess"/>
    <dgm:cxn modelId="{18E22B01-56E2-43DD-A053-250EB8BA4F16}" type="presParOf" srcId="{FA0E8C57-E274-4B5B-A06C-6AC5CDF70B0B}" destId="{9CC32565-9A3E-43CC-A3FD-9CFA7F329ACE}" srcOrd="1" destOrd="0" presId="urn:microsoft.com/office/officeart/2005/8/layout/StepDownProcess"/>
    <dgm:cxn modelId="{A77C2097-4748-4F49-B623-2447434C8E1F}" type="presParOf" srcId="{FA0E8C57-E274-4B5B-A06C-6AC5CDF70B0B}" destId="{B69B598D-2A2E-41C8-B0FF-22619531E8F6}" srcOrd="2" destOrd="0" presId="urn:microsoft.com/office/officeart/2005/8/layout/StepDownProcess"/>
    <dgm:cxn modelId="{36FAFAD1-1AE3-4D15-A301-B4A5E164198E}" type="presParOf" srcId="{3E3969EB-948B-4EFD-AA95-E5BBC20FDD36}" destId="{E964B113-E5B8-46EB-A57D-566B4895B65D}" srcOrd="1" destOrd="0" presId="urn:microsoft.com/office/officeart/2005/8/layout/StepDownProcess"/>
    <dgm:cxn modelId="{8A0AB7BB-D1C5-4842-BEE9-4EDAFEEEDDAA}" type="presParOf" srcId="{3E3969EB-948B-4EFD-AA95-E5BBC20FDD36}" destId="{4B00DF07-CD62-4726-9640-79A629AE4889}" srcOrd="2" destOrd="0" presId="urn:microsoft.com/office/officeart/2005/8/layout/StepDownProcess"/>
    <dgm:cxn modelId="{115FDA6E-2857-40FC-B6E1-FFE5BE9D2CCE}" type="presParOf" srcId="{4B00DF07-CD62-4726-9640-79A629AE4889}" destId="{480FC87E-37FE-4DEC-BD21-93ED5D4899CF}" srcOrd="0" destOrd="0" presId="urn:microsoft.com/office/officeart/2005/8/layout/StepDownProcess"/>
    <dgm:cxn modelId="{2C7E5B9E-4F8C-41F9-BEB5-EFF1B45B7170}" type="presParOf" srcId="{4B00DF07-CD62-4726-9640-79A629AE4889}" destId="{4CF6020F-1B7F-4815-A377-F1D594FEC108}" srcOrd="1" destOrd="0" presId="urn:microsoft.com/office/officeart/2005/8/layout/StepDownProcess"/>
    <dgm:cxn modelId="{54603632-B93D-4ECC-A33C-4ABB56E8553C}" type="presParOf" srcId="{4B00DF07-CD62-4726-9640-79A629AE4889}" destId="{4761B8AC-3644-4638-AA0E-EAD64D6BD255}" srcOrd="2" destOrd="0" presId="urn:microsoft.com/office/officeart/2005/8/layout/StepDownProcess"/>
    <dgm:cxn modelId="{BC527A72-7C43-4A2D-BFE4-21E733155E1E}" type="presParOf" srcId="{3E3969EB-948B-4EFD-AA95-E5BBC20FDD36}" destId="{D6AEEA4A-D6F3-4E80-BF3D-7398A7615491}" srcOrd="3" destOrd="0" presId="urn:microsoft.com/office/officeart/2005/8/layout/StepDownProcess"/>
    <dgm:cxn modelId="{02E3451C-69FE-4730-81F1-3CC9847A7855}" type="presParOf" srcId="{3E3969EB-948B-4EFD-AA95-E5BBC20FDD36}" destId="{51A830AD-89B2-4D68-A8A3-492BD2C79F4B}" srcOrd="4" destOrd="0" presId="urn:microsoft.com/office/officeart/2005/8/layout/StepDownProcess"/>
    <dgm:cxn modelId="{D8D9212D-60C4-4215-9FF4-04E3463F67E8}" type="presParOf" srcId="{51A830AD-89B2-4D68-A8A3-492BD2C79F4B}" destId="{CAFD0A09-84A4-407D-B52A-CB417133F64F}" srcOrd="0" destOrd="0" presId="urn:microsoft.com/office/officeart/2005/8/layout/StepDown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F30C54-BF94-47E7-B278-90A17C06D95A}" type="doc">
      <dgm:prSet loTypeId="urn:microsoft.com/office/officeart/2005/8/layout/vList4" loCatId="list" qsTypeId="urn:microsoft.com/office/officeart/2005/8/quickstyle/3d3" qsCatId="3D" csTypeId="urn:microsoft.com/office/officeart/2005/8/colors/accent1_2" csCatId="accent1" phldr="1"/>
      <dgm:spPr/>
      <dgm:t>
        <a:bodyPr/>
        <a:lstStyle/>
        <a:p>
          <a:endParaRPr lang="en-US"/>
        </a:p>
      </dgm:t>
    </dgm:pt>
    <dgm:pt modelId="{1D8C5C30-3C01-422A-8DDF-E1228F2DD04C}">
      <dgm:prSet phldrT="[Text]"/>
      <dgm:spPr/>
      <dgm:t>
        <a:bodyPr/>
        <a:lstStyle/>
        <a:p>
          <a:r>
            <a:rPr lang="en-US" dirty="0" smtClean="0"/>
            <a:t>Search	</a:t>
          </a:r>
          <a:endParaRPr lang="en-US" dirty="0"/>
        </a:p>
      </dgm:t>
    </dgm:pt>
    <dgm:pt modelId="{68DFD81B-2289-48C1-B186-6CEC7E6AF83E}" type="parTrans" cxnId="{3CA215CA-BAB0-450A-B620-F229660CC5BD}">
      <dgm:prSet/>
      <dgm:spPr/>
      <dgm:t>
        <a:bodyPr/>
        <a:lstStyle/>
        <a:p>
          <a:endParaRPr lang="en-US"/>
        </a:p>
      </dgm:t>
    </dgm:pt>
    <dgm:pt modelId="{FD11B3CF-0549-46AE-BCA4-D3DB61E0E74F}" type="sibTrans" cxnId="{3CA215CA-BAB0-450A-B620-F229660CC5BD}">
      <dgm:prSet/>
      <dgm:spPr/>
      <dgm:t>
        <a:bodyPr/>
        <a:lstStyle/>
        <a:p>
          <a:endParaRPr lang="en-US"/>
        </a:p>
      </dgm:t>
    </dgm:pt>
    <dgm:pt modelId="{CFB54B72-5F2B-483B-91B6-3B9A9D38A17D}">
      <dgm:prSet phldrT="[Text]"/>
      <dgm:spPr/>
      <dgm:t>
        <a:bodyPr/>
        <a:lstStyle/>
        <a:p>
          <a:r>
            <a:rPr lang="en-US" dirty="0" smtClean="0"/>
            <a:t>Alert</a:t>
          </a:r>
          <a:endParaRPr lang="en-US" dirty="0"/>
        </a:p>
      </dgm:t>
    </dgm:pt>
    <dgm:pt modelId="{5832AED7-ABE4-40BB-BB16-DB2C0686D202}" type="parTrans" cxnId="{7E4F6667-A49B-47B4-BA54-C53BF058A3B6}">
      <dgm:prSet/>
      <dgm:spPr/>
      <dgm:t>
        <a:bodyPr/>
        <a:lstStyle/>
        <a:p>
          <a:endParaRPr lang="en-US"/>
        </a:p>
      </dgm:t>
    </dgm:pt>
    <dgm:pt modelId="{1DEE07BE-1D83-4C8C-821B-C972949FAA95}" type="sibTrans" cxnId="{7E4F6667-A49B-47B4-BA54-C53BF058A3B6}">
      <dgm:prSet/>
      <dgm:spPr/>
      <dgm:t>
        <a:bodyPr/>
        <a:lstStyle/>
        <a:p>
          <a:endParaRPr lang="en-US"/>
        </a:p>
      </dgm:t>
    </dgm:pt>
    <dgm:pt modelId="{A1542EC1-DFCA-4E61-A4C9-E4F0D636215B}">
      <dgm:prSet phldrT="[Text]"/>
      <dgm:spPr/>
      <dgm:t>
        <a:bodyPr/>
        <a:lstStyle/>
        <a:p>
          <a:r>
            <a:rPr lang="en-US" dirty="0" smtClean="0"/>
            <a:t>Mobilize</a:t>
          </a:r>
          <a:endParaRPr lang="en-US" dirty="0"/>
        </a:p>
      </dgm:t>
    </dgm:pt>
    <dgm:pt modelId="{B378D0A0-C451-406D-8F57-DE418585CBC0}" type="parTrans" cxnId="{909AA48C-6E57-4921-BFAA-D6860A063137}">
      <dgm:prSet/>
      <dgm:spPr/>
      <dgm:t>
        <a:bodyPr/>
        <a:lstStyle/>
        <a:p>
          <a:endParaRPr lang="en-US"/>
        </a:p>
      </dgm:t>
    </dgm:pt>
    <dgm:pt modelId="{8B55FBDB-6448-4DA7-8560-AA95AF7794CC}" type="sibTrans" cxnId="{909AA48C-6E57-4921-BFAA-D6860A063137}">
      <dgm:prSet/>
      <dgm:spPr/>
      <dgm:t>
        <a:bodyPr/>
        <a:lstStyle/>
        <a:p>
          <a:endParaRPr lang="en-US"/>
        </a:p>
      </dgm:t>
    </dgm:pt>
    <dgm:pt modelId="{0F2798EA-A7D6-4A57-AF41-D6D28848042C}" type="pres">
      <dgm:prSet presAssocID="{83F30C54-BF94-47E7-B278-90A17C06D95A}" presName="linear" presStyleCnt="0">
        <dgm:presLayoutVars>
          <dgm:dir/>
          <dgm:resizeHandles val="exact"/>
        </dgm:presLayoutVars>
      </dgm:prSet>
      <dgm:spPr/>
      <dgm:t>
        <a:bodyPr/>
        <a:lstStyle/>
        <a:p>
          <a:endParaRPr lang="en-US"/>
        </a:p>
      </dgm:t>
    </dgm:pt>
    <dgm:pt modelId="{7A5F5093-66B6-4D30-8FF3-CC3F6FB61AC2}" type="pres">
      <dgm:prSet presAssocID="{1D8C5C30-3C01-422A-8DDF-E1228F2DD04C}" presName="comp" presStyleCnt="0"/>
      <dgm:spPr/>
    </dgm:pt>
    <dgm:pt modelId="{776C20A6-D693-42B0-B504-09C91EC0A489}" type="pres">
      <dgm:prSet presAssocID="{1D8C5C30-3C01-422A-8DDF-E1228F2DD04C}" presName="box" presStyleLbl="node1" presStyleIdx="0" presStyleCnt="3" custLinFactNeighborX="410"/>
      <dgm:spPr/>
      <dgm:t>
        <a:bodyPr/>
        <a:lstStyle/>
        <a:p>
          <a:endParaRPr lang="en-US"/>
        </a:p>
      </dgm:t>
    </dgm:pt>
    <dgm:pt modelId="{AF2544FF-373F-4917-B2BD-AE6CF048212D}" type="pres">
      <dgm:prSet presAssocID="{1D8C5C30-3C01-422A-8DDF-E1228F2DD04C}"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4000" b="-14000"/>
          </a:stretch>
        </a:blipFill>
      </dgm:spPr>
    </dgm:pt>
    <dgm:pt modelId="{0B39B62D-8C1B-44F7-BE86-B56004654CD8}" type="pres">
      <dgm:prSet presAssocID="{1D8C5C30-3C01-422A-8DDF-E1228F2DD04C}" presName="text" presStyleLbl="node1" presStyleIdx="0" presStyleCnt="3">
        <dgm:presLayoutVars>
          <dgm:bulletEnabled val="1"/>
        </dgm:presLayoutVars>
      </dgm:prSet>
      <dgm:spPr/>
      <dgm:t>
        <a:bodyPr/>
        <a:lstStyle/>
        <a:p>
          <a:endParaRPr lang="en-US"/>
        </a:p>
      </dgm:t>
    </dgm:pt>
    <dgm:pt modelId="{4D7C1129-8D18-4A04-AE35-61425CA15AC0}" type="pres">
      <dgm:prSet presAssocID="{FD11B3CF-0549-46AE-BCA4-D3DB61E0E74F}" presName="spacer" presStyleCnt="0"/>
      <dgm:spPr/>
    </dgm:pt>
    <dgm:pt modelId="{1E2FD2D6-803E-4716-A57B-E3B25A94367C}" type="pres">
      <dgm:prSet presAssocID="{CFB54B72-5F2B-483B-91B6-3B9A9D38A17D}" presName="comp" presStyleCnt="0"/>
      <dgm:spPr/>
    </dgm:pt>
    <dgm:pt modelId="{B2373876-B8F2-42DA-89B7-11E13A647FBD}" type="pres">
      <dgm:prSet presAssocID="{CFB54B72-5F2B-483B-91B6-3B9A9D38A17D}" presName="box" presStyleLbl="node1" presStyleIdx="1" presStyleCnt="3"/>
      <dgm:spPr/>
      <dgm:t>
        <a:bodyPr/>
        <a:lstStyle/>
        <a:p>
          <a:endParaRPr lang="en-US"/>
        </a:p>
      </dgm:t>
    </dgm:pt>
    <dgm:pt modelId="{F005C167-0FC5-4821-9F7B-2A88B64A99C4}" type="pres">
      <dgm:prSet presAssocID="{CFB54B72-5F2B-483B-91B6-3B9A9D38A17D}"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4000" b="-14000"/>
          </a:stretch>
        </a:blipFill>
      </dgm:spPr>
    </dgm:pt>
    <dgm:pt modelId="{89EBF8E1-3B8C-4E73-9D63-BA2AAEE66B4B}" type="pres">
      <dgm:prSet presAssocID="{CFB54B72-5F2B-483B-91B6-3B9A9D38A17D}" presName="text" presStyleLbl="node1" presStyleIdx="1" presStyleCnt="3">
        <dgm:presLayoutVars>
          <dgm:bulletEnabled val="1"/>
        </dgm:presLayoutVars>
      </dgm:prSet>
      <dgm:spPr/>
      <dgm:t>
        <a:bodyPr/>
        <a:lstStyle/>
        <a:p>
          <a:endParaRPr lang="en-US"/>
        </a:p>
      </dgm:t>
    </dgm:pt>
    <dgm:pt modelId="{7ECEE34D-7A72-4C87-A95F-AD3DC90E3084}" type="pres">
      <dgm:prSet presAssocID="{1DEE07BE-1D83-4C8C-821B-C972949FAA95}" presName="spacer" presStyleCnt="0"/>
      <dgm:spPr/>
    </dgm:pt>
    <dgm:pt modelId="{693F0A09-BAF5-4FAB-B03A-61D1BE2288F5}" type="pres">
      <dgm:prSet presAssocID="{A1542EC1-DFCA-4E61-A4C9-E4F0D636215B}" presName="comp" presStyleCnt="0"/>
      <dgm:spPr/>
    </dgm:pt>
    <dgm:pt modelId="{524C149C-D4D6-464E-96E5-298FC1FB8D8B}" type="pres">
      <dgm:prSet presAssocID="{A1542EC1-DFCA-4E61-A4C9-E4F0D636215B}" presName="box" presStyleLbl="node1" presStyleIdx="2" presStyleCnt="3"/>
      <dgm:spPr/>
      <dgm:t>
        <a:bodyPr/>
        <a:lstStyle/>
        <a:p>
          <a:endParaRPr lang="en-US"/>
        </a:p>
      </dgm:t>
    </dgm:pt>
    <dgm:pt modelId="{6DB2324C-7F50-4FAF-B47E-BD7C3A2EBAB0}" type="pres">
      <dgm:prSet presAssocID="{A1542EC1-DFCA-4E61-A4C9-E4F0D636215B}"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14000" b="-14000"/>
          </a:stretch>
        </a:blipFill>
      </dgm:spPr>
    </dgm:pt>
    <dgm:pt modelId="{421FEDE2-A406-42A0-9A92-51D59FA71E9C}" type="pres">
      <dgm:prSet presAssocID="{A1542EC1-DFCA-4E61-A4C9-E4F0D636215B}" presName="text" presStyleLbl="node1" presStyleIdx="2" presStyleCnt="3">
        <dgm:presLayoutVars>
          <dgm:bulletEnabled val="1"/>
        </dgm:presLayoutVars>
      </dgm:prSet>
      <dgm:spPr/>
      <dgm:t>
        <a:bodyPr/>
        <a:lstStyle/>
        <a:p>
          <a:endParaRPr lang="en-US"/>
        </a:p>
      </dgm:t>
    </dgm:pt>
  </dgm:ptLst>
  <dgm:cxnLst>
    <dgm:cxn modelId="{12403CB6-C816-44F2-85A9-7AE7FD74AD4C}" type="presOf" srcId="{83F30C54-BF94-47E7-B278-90A17C06D95A}" destId="{0F2798EA-A7D6-4A57-AF41-D6D28848042C}" srcOrd="0" destOrd="0" presId="urn:microsoft.com/office/officeart/2005/8/layout/vList4"/>
    <dgm:cxn modelId="{424E9C12-E0BD-44CC-AE8B-905DB0BCB218}" type="presOf" srcId="{A1542EC1-DFCA-4E61-A4C9-E4F0D636215B}" destId="{524C149C-D4D6-464E-96E5-298FC1FB8D8B}" srcOrd="0" destOrd="0" presId="urn:microsoft.com/office/officeart/2005/8/layout/vList4"/>
    <dgm:cxn modelId="{909AA48C-6E57-4921-BFAA-D6860A063137}" srcId="{83F30C54-BF94-47E7-B278-90A17C06D95A}" destId="{A1542EC1-DFCA-4E61-A4C9-E4F0D636215B}" srcOrd="2" destOrd="0" parTransId="{B378D0A0-C451-406D-8F57-DE418585CBC0}" sibTransId="{8B55FBDB-6448-4DA7-8560-AA95AF7794CC}"/>
    <dgm:cxn modelId="{F54721A3-630B-46CD-8A19-3B12027BC4A3}" type="presOf" srcId="{CFB54B72-5F2B-483B-91B6-3B9A9D38A17D}" destId="{B2373876-B8F2-42DA-89B7-11E13A647FBD}" srcOrd="0" destOrd="0" presId="urn:microsoft.com/office/officeart/2005/8/layout/vList4"/>
    <dgm:cxn modelId="{302EAB2A-8A24-4C24-8B1C-73CC09DFDE25}" type="presOf" srcId="{A1542EC1-DFCA-4E61-A4C9-E4F0D636215B}" destId="{421FEDE2-A406-42A0-9A92-51D59FA71E9C}" srcOrd="1" destOrd="0" presId="urn:microsoft.com/office/officeart/2005/8/layout/vList4"/>
    <dgm:cxn modelId="{C94C46AA-7BDD-4347-9FA6-FE7311AF99C4}" type="presOf" srcId="{1D8C5C30-3C01-422A-8DDF-E1228F2DD04C}" destId="{0B39B62D-8C1B-44F7-BE86-B56004654CD8}" srcOrd="1" destOrd="0" presId="urn:microsoft.com/office/officeart/2005/8/layout/vList4"/>
    <dgm:cxn modelId="{7E4F6667-A49B-47B4-BA54-C53BF058A3B6}" srcId="{83F30C54-BF94-47E7-B278-90A17C06D95A}" destId="{CFB54B72-5F2B-483B-91B6-3B9A9D38A17D}" srcOrd="1" destOrd="0" parTransId="{5832AED7-ABE4-40BB-BB16-DB2C0686D202}" sibTransId="{1DEE07BE-1D83-4C8C-821B-C972949FAA95}"/>
    <dgm:cxn modelId="{3CA215CA-BAB0-450A-B620-F229660CC5BD}" srcId="{83F30C54-BF94-47E7-B278-90A17C06D95A}" destId="{1D8C5C30-3C01-422A-8DDF-E1228F2DD04C}" srcOrd="0" destOrd="0" parTransId="{68DFD81B-2289-48C1-B186-6CEC7E6AF83E}" sibTransId="{FD11B3CF-0549-46AE-BCA4-D3DB61E0E74F}"/>
    <dgm:cxn modelId="{E318226C-9C4D-4110-811F-AAC33149F452}" type="presOf" srcId="{1D8C5C30-3C01-422A-8DDF-E1228F2DD04C}" destId="{776C20A6-D693-42B0-B504-09C91EC0A489}" srcOrd="0" destOrd="0" presId="urn:microsoft.com/office/officeart/2005/8/layout/vList4"/>
    <dgm:cxn modelId="{9A0959FE-465A-40AB-8562-44669A4A0B18}" type="presOf" srcId="{CFB54B72-5F2B-483B-91B6-3B9A9D38A17D}" destId="{89EBF8E1-3B8C-4E73-9D63-BA2AAEE66B4B}" srcOrd="1" destOrd="0" presId="urn:microsoft.com/office/officeart/2005/8/layout/vList4"/>
    <dgm:cxn modelId="{5D7B677C-B02E-4920-BD86-B6BB7EBDC0F0}" type="presParOf" srcId="{0F2798EA-A7D6-4A57-AF41-D6D28848042C}" destId="{7A5F5093-66B6-4D30-8FF3-CC3F6FB61AC2}" srcOrd="0" destOrd="0" presId="urn:microsoft.com/office/officeart/2005/8/layout/vList4"/>
    <dgm:cxn modelId="{148EE6FD-EE43-445C-A9A5-69DD936A180C}" type="presParOf" srcId="{7A5F5093-66B6-4D30-8FF3-CC3F6FB61AC2}" destId="{776C20A6-D693-42B0-B504-09C91EC0A489}" srcOrd="0" destOrd="0" presId="urn:microsoft.com/office/officeart/2005/8/layout/vList4"/>
    <dgm:cxn modelId="{25F5B03D-E1B4-4ADF-8DCE-ECD9A2BC81DD}" type="presParOf" srcId="{7A5F5093-66B6-4D30-8FF3-CC3F6FB61AC2}" destId="{AF2544FF-373F-4917-B2BD-AE6CF048212D}" srcOrd="1" destOrd="0" presId="urn:microsoft.com/office/officeart/2005/8/layout/vList4"/>
    <dgm:cxn modelId="{AC326001-62AD-4CF6-8FF0-737268915F3C}" type="presParOf" srcId="{7A5F5093-66B6-4D30-8FF3-CC3F6FB61AC2}" destId="{0B39B62D-8C1B-44F7-BE86-B56004654CD8}" srcOrd="2" destOrd="0" presId="urn:microsoft.com/office/officeart/2005/8/layout/vList4"/>
    <dgm:cxn modelId="{3AD26E52-23F3-4118-AD66-F1EB10F68CCA}" type="presParOf" srcId="{0F2798EA-A7D6-4A57-AF41-D6D28848042C}" destId="{4D7C1129-8D18-4A04-AE35-61425CA15AC0}" srcOrd="1" destOrd="0" presId="urn:microsoft.com/office/officeart/2005/8/layout/vList4"/>
    <dgm:cxn modelId="{B48F90F6-648D-4258-8FF5-ADDD153D9B1A}" type="presParOf" srcId="{0F2798EA-A7D6-4A57-AF41-D6D28848042C}" destId="{1E2FD2D6-803E-4716-A57B-E3B25A94367C}" srcOrd="2" destOrd="0" presId="urn:microsoft.com/office/officeart/2005/8/layout/vList4"/>
    <dgm:cxn modelId="{DE559299-383A-4539-A2EA-C0F3491E8EF1}" type="presParOf" srcId="{1E2FD2D6-803E-4716-A57B-E3B25A94367C}" destId="{B2373876-B8F2-42DA-89B7-11E13A647FBD}" srcOrd="0" destOrd="0" presId="urn:microsoft.com/office/officeart/2005/8/layout/vList4"/>
    <dgm:cxn modelId="{BA020A46-BDBD-438F-A972-D053F100C2A8}" type="presParOf" srcId="{1E2FD2D6-803E-4716-A57B-E3B25A94367C}" destId="{F005C167-0FC5-4821-9F7B-2A88B64A99C4}" srcOrd="1" destOrd="0" presId="urn:microsoft.com/office/officeart/2005/8/layout/vList4"/>
    <dgm:cxn modelId="{FF6EED12-86D2-478C-BD5B-E852A162D754}" type="presParOf" srcId="{1E2FD2D6-803E-4716-A57B-E3B25A94367C}" destId="{89EBF8E1-3B8C-4E73-9D63-BA2AAEE66B4B}" srcOrd="2" destOrd="0" presId="urn:microsoft.com/office/officeart/2005/8/layout/vList4"/>
    <dgm:cxn modelId="{BD0BA1A2-28B1-480A-898B-DC3204ED56BA}" type="presParOf" srcId="{0F2798EA-A7D6-4A57-AF41-D6D28848042C}" destId="{7ECEE34D-7A72-4C87-A95F-AD3DC90E3084}" srcOrd="3" destOrd="0" presId="urn:microsoft.com/office/officeart/2005/8/layout/vList4"/>
    <dgm:cxn modelId="{C6AD4FA5-3A6C-43F1-B56F-7183C83EFBC6}" type="presParOf" srcId="{0F2798EA-A7D6-4A57-AF41-D6D28848042C}" destId="{693F0A09-BAF5-4FAB-B03A-61D1BE2288F5}" srcOrd="4" destOrd="0" presId="urn:microsoft.com/office/officeart/2005/8/layout/vList4"/>
    <dgm:cxn modelId="{466AD1B1-0C8C-49A4-810D-B75C3D51B118}" type="presParOf" srcId="{693F0A09-BAF5-4FAB-B03A-61D1BE2288F5}" destId="{524C149C-D4D6-464E-96E5-298FC1FB8D8B}" srcOrd="0" destOrd="0" presId="urn:microsoft.com/office/officeart/2005/8/layout/vList4"/>
    <dgm:cxn modelId="{D8CC3CB0-265B-4429-8610-4B7DA2F29FCD}" type="presParOf" srcId="{693F0A09-BAF5-4FAB-B03A-61D1BE2288F5}" destId="{6DB2324C-7F50-4FAF-B47E-BD7C3A2EBAB0}" srcOrd="1" destOrd="0" presId="urn:microsoft.com/office/officeart/2005/8/layout/vList4"/>
    <dgm:cxn modelId="{9CD5BC2E-EF69-46E3-ADA3-EFC261FEA17E}" type="presParOf" srcId="{693F0A09-BAF5-4FAB-B03A-61D1BE2288F5}" destId="{421FEDE2-A406-42A0-9A92-51D59FA71E9C}" srcOrd="2" destOrd="0" presId="urn:microsoft.com/office/officeart/2005/8/layout/vList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A22E5D-24A7-494C-AC9C-134CEBF0EEE6}" type="doc">
      <dgm:prSet loTypeId="urn:microsoft.com/office/officeart/2005/8/layout/vList6" loCatId="list" qsTypeId="urn:microsoft.com/office/officeart/2005/8/quickstyle/3d1" qsCatId="3D" csTypeId="urn:microsoft.com/office/officeart/2005/8/colors/accent1_2" csCatId="accent1" phldr="1"/>
      <dgm:spPr/>
      <dgm:t>
        <a:bodyPr/>
        <a:lstStyle/>
        <a:p>
          <a:endParaRPr lang="en-US"/>
        </a:p>
      </dgm:t>
    </dgm:pt>
    <dgm:pt modelId="{CA98708A-50A7-4975-9927-9A33229BFEFF}">
      <dgm:prSet phldrT="[Text]"/>
      <dgm:spPr/>
      <dgm:t>
        <a:bodyPr/>
        <a:lstStyle/>
        <a:p>
          <a:r>
            <a:rPr lang="en-US" dirty="0" smtClean="0">
              <a:latin typeface="Algerian" panose="04020705040A02060702" pitchFamily="82" charset="0"/>
            </a:rPr>
            <a:t>Self</a:t>
          </a:r>
        </a:p>
        <a:p>
          <a:r>
            <a:rPr lang="en-US" dirty="0" smtClean="0">
              <a:latin typeface="Algerian" panose="04020705040A02060702" pitchFamily="82" charset="0"/>
            </a:rPr>
            <a:t>talk</a:t>
          </a:r>
        </a:p>
      </dgm:t>
    </dgm:pt>
    <dgm:pt modelId="{C778B819-19E9-4F0F-B39B-65B7663AE7AB}" type="parTrans" cxnId="{FB659887-DBA0-4363-9204-653CEEA31A94}">
      <dgm:prSet/>
      <dgm:spPr/>
      <dgm:t>
        <a:bodyPr/>
        <a:lstStyle/>
        <a:p>
          <a:endParaRPr lang="en-US"/>
        </a:p>
      </dgm:t>
    </dgm:pt>
    <dgm:pt modelId="{52CF1750-A13D-4EA3-85F6-69B3D6B7D6B7}" type="sibTrans" cxnId="{FB659887-DBA0-4363-9204-653CEEA31A94}">
      <dgm:prSet/>
      <dgm:spPr/>
      <dgm:t>
        <a:bodyPr/>
        <a:lstStyle/>
        <a:p>
          <a:endParaRPr lang="en-US"/>
        </a:p>
      </dgm:t>
    </dgm:pt>
    <dgm:pt modelId="{EE612C5E-9C79-4EC3-9C57-100CAF5D9AD1}">
      <dgm:prSet phldrT="[Text]"/>
      <dgm:spPr/>
      <dgm:t>
        <a:bodyPr/>
        <a:lstStyle/>
        <a:p>
          <a:r>
            <a:rPr lang="en-US" dirty="0" smtClean="0">
              <a:latin typeface="Algerian" panose="04020705040A02060702" pitchFamily="82" charset="0"/>
            </a:rPr>
            <a:t>Self</a:t>
          </a:r>
        </a:p>
        <a:p>
          <a:r>
            <a:rPr lang="en-US" dirty="0" smtClean="0">
              <a:latin typeface="Algerian" panose="04020705040A02060702" pitchFamily="82" charset="0"/>
            </a:rPr>
            <a:t>care</a:t>
          </a:r>
          <a:endParaRPr lang="en-US" dirty="0">
            <a:latin typeface="Algerian" panose="04020705040A02060702" pitchFamily="82" charset="0"/>
          </a:endParaRPr>
        </a:p>
      </dgm:t>
    </dgm:pt>
    <dgm:pt modelId="{F9D589B5-A41C-407F-BB12-0D8EEC99B3C2}" type="parTrans" cxnId="{2143AD25-E58B-4705-8F28-E416AC08C0CC}">
      <dgm:prSet/>
      <dgm:spPr/>
      <dgm:t>
        <a:bodyPr/>
        <a:lstStyle/>
        <a:p>
          <a:endParaRPr lang="en-US"/>
        </a:p>
      </dgm:t>
    </dgm:pt>
    <dgm:pt modelId="{4449D9B9-5F82-4703-B606-08E42CAE5377}" type="sibTrans" cxnId="{2143AD25-E58B-4705-8F28-E416AC08C0CC}">
      <dgm:prSet/>
      <dgm:spPr/>
      <dgm:t>
        <a:bodyPr/>
        <a:lstStyle/>
        <a:p>
          <a:endParaRPr lang="en-US"/>
        </a:p>
      </dgm:t>
    </dgm:pt>
    <dgm:pt modelId="{A658F1FA-211A-43A1-85F8-34E5D281EFF4}">
      <dgm:prSet phldrT="[Text]"/>
      <dgm:spPr/>
      <dgm:t>
        <a:bodyPr/>
        <a:lstStyle/>
        <a:p>
          <a:r>
            <a:rPr lang="en-US" dirty="0" smtClean="0"/>
            <a:t>Aerobic exercise</a:t>
          </a:r>
          <a:endParaRPr lang="en-US" dirty="0"/>
        </a:p>
      </dgm:t>
    </dgm:pt>
    <dgm:pt modelId="{2E94E721-FB11-4F92-B2CB-FD05590FD123}" type="parTrans" cxnId="{D8B1F59F-E1CB-47B1-AE9C-393D70CFAAD4}">
      <dgm:prSet/>
      <dgm:spPr/>
      <dgm:t>
        <a:bodyPr/>
        <a:lstStyle/>
        <a:p>
          <a:endParaRPr lang="en-US"/>
        </a:p>
      </dgm:t>
    </dgm:pt>
    <dgm:pt modelId="{8A6B05D2-8D6E-4A28-858F-A1564CF84CB1}" type="sibTrans" cxnId="{D8B1F59F-E1CB-47B1-AE9C-393D70CFAAD4}">
      <dgm:prSet/>
      <dgm:spPr/>
      <dgm:t>
        <a:bodyPr/>
        <a:lstStyle/>
        <a:p>
          <a:endParaRPr lang="en-US"/>
        </a:p>
      </dgm:t>
    </dgm:pt>
    <dgm:pt modelId="{79C2835F-C819-43BC-ADF6-0A46FA633DC3}">
      <dgm:prSet phldrT="[Text]"/>
      <dgm:spPr/>
      <dgm:t>
        <a:bodyPr/>
        <a:lstStyle/>
        <a:p>
          <a:r>
            <a:rPr lang="en-US" dirty="0" smtClean="0"/>
            <a:t>Positive, Negative, Neutral</a:t>
          </a:r>
          <a:endParaRPr lang="en-US" dirty="0"/>
        </a:p>
      </dgm:t>
    </dgm:pt>
    <dgm:pt modelId="{F182A6E4-461D-409B-80B1-F0E72C3F2462}" type="parTrans" cxnId="{47DA2AB2-BA53-419C-A80B-1665882485A1}">
      <dgm:prSet/>
      <dgm:spPr/>
      <dgm:t>
        <a:bodyPr/>
        <a:lstStyle/>
        <a:p>
          <a:endParaRPr lang="en-US"/>
        </a:p>
      </dgm:t>
    </dgm:pt>
    <dgm:pt modelId="{3A6B202D-EB71-498F-99B5-32BFAED1311F}" type="sibTrans" cxnId="{47DA2AB2-BA53-419C-A80B-1665882485A1}">
      <dgm:prSet/>
      <dgm:spPr/>
      <dgm:t>
        <a:bodyPr/>
        <a:lstStyle/>
        <a:p>
          <a:endParaRPr lang="en-US"/>
        </a:p>
      </dgm:t>
    </dgm:pt>
    <dgm:pt modelId="{E6A4AF05-2A91-4865-B9BD-5478C1716D14}">
      <dgm:prSet phldrT="[Text]"/>
      <dgm:spPr/>
      <dgm:t>
        <a:bodyPr/>
        <a:lstStyle/>
        <a:p>
          <a:r>
            <a:rPr lang="en-US" dirty="0" smtClean="0"/>
            <a:t>The inner dialogue we have going in our head every waking moment</a:t>
          </a:r>
          <a:endParaRPr lang="en-US" dirty="0"/>
        </a:p>
      </dgm:t>
    </dgm:pt>
    <dgm:pt modelId="{7E2F9BC6-857D-4FA0-A32F-A5F0E0FDB60B}" type="parTrans" cxnId="{B428A7EA-64A1-4209-B6A2-6B2A111DC98E}">
      <dgm:prSet/>
      <dgm:spPr/>
      <dgm:t>
        <a:bodyPr/>
        <a:lstStyle/>
        <a:p>
          <a:endParaRPr lang="en-US"/>
        </a:p>
      </dgm:t>
    </dgm:pt>
    <dgm:pt modelId="{59E01DAA-3295-4ADB-B8CE-7649361E4780}" type="sibTrans" cxnId="{B428A7EA-64A1-4209-B6A2-6B2A111DC98E}">
      <dgm:prSet/>
      <dgm:spPr/>
      <dgm:t>
        <a:bodyPr/>
        <a:lstStyle/>
        <a:p>
          <a:endParaRPr lang="en-US"/>
        </a:p>
      </dgm:t>
    </dgm:pt>
    <dgm:pt modelId="{B1A204AD-DF62-4D18-AA93-E46C5613D7AF}">
      <dgm:prSet phldrT="[Text]"/>
      <dgm:spPr/>
      <dgm:t>
        <a:bodyPr/>
        <a:lstStyle/>
        <a:p>
          <a:r>
            <a:rPr lang="en-US" dirty="0" smtClean="0"/>
            <a:t>Proper sleep</a:t>
          </a:r>
          <a:endParaRPr lang="en-US" dirty="0"/>
        </a:p>
      </dgm:t>
    </dgm:pt>
    <dgm:pt modelId="{AEC477BF-322F-44FA-8CA4-83EBDCEE585E}" type="parTrans" cxnId="{F6796FA5-DB92-41D3-9B3F-FD109A0852C3}">
      <dgm:prSet/>
      <dgm:spPr/>
      <dgm:t>
        <a:bodyPr/>
        <a:lstStyle/>
        <a:p>
          <a:endParaRPr lang="en-US"/>
        </a:p>
      </dgm:t>
    </dgm:pt>
    <dgm:pt modelId="{FC5B039A-D361-4B05-B347-56FE779DB6FF}" type="sibTrans" cxnId="{F6796FA5-DB92-41D3-9B3F-FD109A0852C3}">
      <dgm:prSet/>
      <dgm:spPr/>
      <dgm:t>
        <a:bodyPr/>
        <a:lstStyle/>
        <a:p>
          <a:endParaRPr lang="en-US"/>
        </a:p>
      </dgm:t>
    </dgm:pt>
    <dgm:pt modelId="{2EB61A15-9DDA-45C0-9A8D-DAD5FA875227}">
      <dgm:prSet phldrT="[Text]"/>
      <dgm:spPr/>
      <dgm:t>
        <a:bodyPr/>
        <a:lstStyle/>
        <a:p>
          <a:r>
            <a:rPr lang="en-US" dirty="0" smtClean="0"/>
            <a:t>Mindfulness practices</a:t>
          </a:r>
          <a:endParaRPr lang="en-US" dirty="0"/>
        </a:p>
      </dgm:t>
    </dgm:pt>
    <dgm:pt modelId="{816EEADB-377D-4B36-AA5F-79B2EAD24320}" type="parTrans" cxnId="{C61E1F73-62EA-4D1E-83EA-AE4ED1A99F3F}">
      <dgm:prSet/>
      <dgm:spPr/>
      <dgm:t>
        <a:bodyPr/>
        <a:lstStyle/>
        <a:p>
          <a:endParaRPr lang="en-US"/>
        </a:p>
      </dgm:t>
    </dgm:pt>
    <dgm:pt modelId="{EC5335A3-1776-40C2-8998-1EBC1092E120}" type="sibTrans" cxnId="{C61E1F73-62EA-4D1E-83EA-AE4ED1A99F3F}">
      <dgm:prSet/>
      <dgm:spPr/>
      <dgm:t>
        <a:bodyPr/>
        <a:lstStyle/>
        <a:p>
          <a:endParaRPr lang="en-US"/>
        </a:p>
      </dgm:t>
    </dgm:pt>
    <dgm:pt modelId="{90E7D640-62B1-4ADC-8589-43C814BABFC5}">
      <dgm:prSet phldrT="[Text]"/>
      <dgm:spPr/>
      <dgm:t>
        <a:bodyPr/>
        <a:lstStyle/>
        <a:p>
          <a:r>
            <a:rPr lang="en-US" dirty="0" smtClean="0"/>
            <a:t>Connected relationships</a:t>
          </a:r>
          <a:endParaRPr lang="en-US" dirty="0"/>
        </a:p>
      </dgm:t>
    </dgm:pt>
    <dgm:pt modelId="{55FA8C31-302E-4B4E-BF23-9B645AA252BB}" type="parTrans" cxnId="{0E0D12FB-2AD9-4460-9E44-1EF8A728C70C}">
      <dgm:prSet/>
      <dgm:spPr/>
      <dgm:t>
        <a:bodyPr/>
        <a:lstStyle/>
        <a:p>
          <a:endParaRPr lang="en-US"/>
        </a:p>
      </dgm:t>
    </dgm:pt>
    <dgm:pt modelId="{0EF660BC-6E58-4DCA-AC04-EC901488BA4E}" type="sibTrans" cxnId="{0E0D12FB-2AD9-4460-9E44-1EF8A728C70C}">
      <dgm:prSet/>
      <dgm:spPr/>
      <dgm:t>
        <a:bodyPr/>
        <a:lstStyle/>
        <a:p>
          <a:endParaRPr lang="en-US"/>
        </a:p>
      </dgm:t>
    </dgm:pt>
    <dgm:pt modelId="{D613B511-A777-443F-B294-0581FB75C8A0}">
      <dgm:prSet phldrT="[Text]"/>
      <dgm:spPr/>
      <dgm:t>
        <a:bodyPr/>
        <a:lstStyle/>
        <a:p>
          <a:r>
            <a:rPr lang="en-US" dirty="0" smtClean="0"/>
            <a:t>Humor</a:t>
          </a:r>
          <a:endParaRPr lang="en-US" dirty="0"/>
        </a:p>
      </dgm:t>
    </dgm:pt>
    <dgm:pt modelId="{BE7A48CB-7D76-424D-9CB4-DC11A9954D47}" type="parTrans" cxnId="{2539DDF7-76FF-472D-92D8-48CF64081F3A}">
      <dgm:prSet/>
      <dgm:spPr/>
      <dgm:t>
        <a:bodyPr/>
        <a:lstStyle/>
        <a:p>
          <a:endParaRPr lang="en-US"/>
        </a:p>
      </dgm:t>
    </dgm:pt>
    <dgm:pt modelId="{37A825A6-8645-4A0F-8562-632B2C97EB8B}" type="sibTrans" cxnId="{2539DDF7-76FF-472D-92D8-48CF64081F3A}">
      <dgm:prSet/>
      <dgm:spPr/>
      <dgm:t>
        <a:bodyPr/>
        <a:lstStyle/>
        <a:p>
          <a:endParaRPr lang="en-US"/>
        </a:p>
      </dgm:t>
    </dgm:pt>
    <dgm:pt modelId="{133AF2A4-FEC5-4064-8D5E-1EC28517856B}">
      <dgm:prSet phldrT="[Text]"/>
      <dgm:spPr/>
      <dgm:t>
        <a:bodyPr/>
        <a:lstStyle/>
        <a:p>
          <a:r>
            <a:rPr lang="en-US" dirty="0" smtClean="0"/>
            <a:t>Gratitude</a:t>
          </a:r>
          <a:endParaRPr lang="en-US" dirty="0"/>
        </a:p>
      </dgm:t>
    </dgm:pt>
    <dgm:pt modelId="{0F0673B2-CC07-461E-A3E8-711D26001D38}" type="parTrans" cxnId="{01DE2C9B-E78A-401A-8D57-754BEEC9A3DA}">
      <dgm:prSet/>
      <dgm:spPr/>
      <dgm:t>
        <a:bodyPr/>
        <a:lstStyle/>
        <a:p>
          <a:endParaRPr lang="en-US"/>
        </a:p>
      </dgm:t>
    </dgm:pt>
    <dgm:pt modelId="{CD4D150C-8B27-4779-8618-E4E84377273B}" type="sibTrans" cxnId="{01DE2C9B-E78A-401A-8D57-754BEEC9A3DA}">
      <dgm:prSet/>
      <dgm:spPr/>
      <dgm:t>
        <a:bodyPr/>
        <a:lstStyle/>
        <a:p>
          <a:endParaRPr lang="en-US"/>
        </a:p>
      </dgm:t>
    </dgm:pt>
    <dgm:pt modelId="{20EFC752-4DAA-4A3B-81F2-EF372E55308A}">
      <dgm:prSet phldrT="[Text]"/>
      <dgm:spPr/>
      <dgm:t>
        <a:bodyPr/>
        <a:lstStyle/>
        <a:p>
          <a:r>
            <a:rPr lang="en-US" dirty="0" smtClean="0"/>
            <a:t>Spiritual practices and disciplines</a:t>
          </a:r>
          <a:endParaRPr lang="en-US" dirty="0"/>
        </a:p>
      </dgm:t>
    </dgm:pt>
    <dgm:pt modelId="{7DE37207-9919-4C90-AE61-307793296014}" type="parTrans" cxnId="{EE2D6366-8242-47ED-A691-58C665D82210}">
      <dgm:prSet/>
      <dgm:spPr/>
    </dgm:pt>
    <dgm:pt modelId="{8D761A63-0BB8-49ED-A1DE-BA61B0542908}" type="sibTrans" cxnId="{EE2D6366-8242-47ED-A691-58C665D82210}">
      <dgm:prSet/>
      <dgm:spPr/>
    </dgm:pt>
    <dgm:pt modelId="{B133E6AD-74EE-428C-AA4F-EAC16A211401}">
      <dgm:prSet phldrT="[Text]"/>
      <dgm:spPr/>
      <dgm:t>
        <a:bodyPr/>
        <a:lstStyle/>
        <a:p>
          <a:r>
            <a:rPr lang="en-US" dirty="0" smtClean="0"/>
            <a:t>What you tell yourself becomes your reality</a:t>
          </a:r>
          <a:endParaRPr lang="en-US" dirty="0"/>
        </a:p>
      </dgm:t>
    </dgm:pt>
    <dgm:pt modelId="{BE4A3070-A9FD-45D6-B72B-F81B45C34277}" type="parTrans" cxnId="{0025AEAE-54ED-4E57-8950-D736C99A6E9F}">
      <dgm:prSet/>
      <dgm:spPr/>
    </dgm:pt>
    <dgm:pt modelId="{7D9482D7-127F-48AE-8551-8710A061C728}" type="sibTrans" cxnId="{0025AEAE-54ED-4E57-8950-D736C99A6E9F}">
      <dgm:prSet/>
      <dgm:spPr/>
    </dgm:pt>
    <dgm:pt modelId="{2589E8B4-179D-46D7-933E-CB6746B26AF7}">
      <dgm:prSet phldrT="[Text]"/>
      <dgm:spPr/>
      <dgm:t>
        <a:bodyPr/>
        <a:lstStyle/>
        <a:p>
          <a:r>
            <a:rPr lang="en-US" dirty="0" smtClean="0"/>
            <a:t>Talk to yourself the way you talk to someone you love</a:t>
          </a:r>
          <a:endParaRPr lang="en-US" dirty="0"/>
        </a:p>
      </dgm:t>
    </dgm:pt>
    <dgm:pt modelId="{2D28EBCC-911C-4D73-96DB-C30EA43D5AD9}" type="parTrans" cxnId="{A38FC032-EF7B-4F7B-905B-62F337B21FAC}">
      <dgm:prSet/>
      <dgm:spPr/>
    </dgm:pt>
    <dgm:pt modelId="{2C5DF2CD-0B6B-4629-9FD6-DE752B7B629B}" type="sibTrans" cxnId="{A38FC032-EF7B-4F7B-905B-62F337B21FAC}">
      <dgm:prSet/>
      <dgm:spPr/>
    </dgm:pt>
    <dgm:pt modelId="{1FF5EBB1-C1C2-4540-8CD7-6D8201E8C12B}" type="pres">
      <dgm:prSet presAssocID="{B1A22E5D-24A7-494C-AC9C-134CEBF0EEE6}" presName="Name0" presStyleCnt="0">
        <dgm:presLayoutVars>
          <dgm:dir/>
          <dgm:animLvl val="lvl"/>
          <dgm:resizeHandles/>
        </dgm:presLayoutVars>
      </dgm:prSet>
      <dgm:spPr/>
      <dgm:t>
        <a:bodyPr/>
        <a:lstStyle/>
        <a:p>
          <a:endParaRPr lang="en-US"/>
        </a:p>
      </dgm:t>
    </dgm:pt>
    <dgm:pt modelId="{657D5DB7-4A02-4D2B-B38A-FE80AE18511F}" type="pres">
      <dgm:prSet presAssocID="{CA98708A-50A7-4975-9927-9A33229BFEFF}" presName="linNode" presStyleCnt="0"/>
      <dgm:spPr/>
      <dgm:t>
        <a:bodyPr/>
        <a:lstStyle/>
        <a:p>
          <a:endParaRPr lang="en-US"/>
        </a:p>
      </dgm:t>
    </dgm:pt>
    <dgm:pt modelId="{9B3A7EDB-170A-4B7F-96FF-35EAF60CC195}" type="pres">
      <dgm:prSet presAssocID="{CA98708A-50A7-4975-9927-9A33229BFEFF}" presName="parentShp" presStyleLbl="node1" presStyleIdx="0" presStyleCnt="2">
        <dgm:presLayoutVars>
          <dgm:bulletEnabled val="1"/>
        </dgm:presLayoutVars>
      </dgm:prSet>
      <dgm:spPr/>
      <dgm:t>
        <a:bodyPr/>
        <a:lstStyle/>
        <a:p>
          <a:endParaRPr lang="en-US"/>
        </a:p>
      </dgm:t>
    </dgm:pt>
    <dgm:pt modelId="{2582B77E-FA82-47EE-9708-7A49C709A59A}" type="pres">
      <dgm:prSet presAssocID="{CA98708A-50A7-4975-9927-9A33229BFEFF}" presName="childShp" presStyleLbl="bgAccFollowNode1" presStyleIdx="0" presStyleCnt="2">
        <dgm:presLayoutVars>
          <dgm:bulletEnabled val="1"/>
        </dgm:presLayoutVars>
      </dgm:prSet>
      <dgm:spPr/>
      <dgm:t>
        <a:bodyPr/>
        <a:lstStyle/>
        <a:p>
          <a:endParaRPr lang="en-US"/>
        </a:p>
      </dgm:t>
    </dgm:pt>
    <dgm:pt modelId="{7093F382-3FA4-49A8-8712-5913CF5DBBAC}" type="pres">
      <dgm:prSet presAssocID="{52CF1750-A13D-4EA3-85F6-69B3D6B7D6B7}" presName="spacing" presStyleCnt="0"/>
      <dgm:spPr/>
      <dgm:t>
        <a:bodyPr/>
        <a:lstStyle/>
        <a:p>
          <a:endParaRPr lang="en-US"/>
        </a:p>
      </dgm:t>
    </dgm:pt>
    <dgm:pt modelId="{C2F624E5-3CE0-400F-8349-154120EB9AA8}" type="pres">
      <dgm:prSet presAssocID="{EE612C5E-9C79-4EC3-9C57-100CAF5D9AD1}" presName="linNode" presStyleCnt="0"/>
      <dgm:spPr/>
      <dgm:t>
        <a:bodyPr/>
        <a:lstStyle/>
        <a:p>
          <a:endParaRPr lang="en-US"/>
        </a:p>
      </dgm:t>
    </dgm:pt>
    <dgm:pt modelId="{99DB2444-87DD-4680-B256-4FD892B3FD38}" type="pres">
      <dgm:prSet presAssocID="{EE612C5E-9C79-4EC3-9C57-100CAF5D9AD1}" presName="parentShp" presStyleLbl="node1" presStyleIdx="1" presStyleCnt="2">
        <dgm:presLayoutVars>
          <dgm:bulletEnabled val="1"/>
        </dgm:presLayoutVars>
      </dgm:prSet>
      <dgm:spPr/>
      <dgm:t>
        <a:bodyPr/>
        <a:lstStyle/>
        <a:p>
          <a:endParaRPr lang="en-US"/>
        </a:p>
      </dgm:t>
    </dgm:pt>
    <dgm:pt modelId="{351C6CF0-2132-445C-8B44-F3A762BB1282}" type="pres">
      <dgm:prSet presAssocID="{EE612C5E-9C79-4EC3-9C57-100CAF5D9AD1}" presName="childShp" presStyleLbl="bgAccFollowNode1" presStyleIdx="1" presStyleCnt="2">
        <dgm:presLayoutVars>
          <dgm:bulletEnabled val="1"/>
        </dgm:presLayoutVars>
      </dgm:prSet>
      <dgm:spPr/>
      <dgm:t>
        <a:bodyPr/>
        <a:lstStyle/>
        <a:p>
          <a:endParaRPr lang="en-US"/>
        </a:p>
      </dgm:t>
    </dgm:pt>
  </dgm:ptLst>
  <dgm:cxnLst>
    <dgm:cxn modelId="{BCA7C0E7-52B4-4430-ABAA-E8C314C21057}" type="presOf" srcId="{D613B511-A777-443F-B294-0581FB75C8A0}" destId="{351C6CF0-2132-445C-8B44-F3A762BB1282}" srcOrd="0" destOrd="4" presId="urn:microsoft.com/office/officeart/2005/8/layout/vList6"/>
    <dgm:cxn modelId="{01DE2C9B-E78A-401A-8D57-754BEEC9A3DA}" srcId="{EE612C5E-9C79-4EC3-9C57-100CAF5D9AD1}" destId="{133AF2A4-FEC5-4064-8D5E-1EC28517856B}" srcOrd="5" destOrd="0" parTransId="{0F0673B2-CC07-461E-A3E8-711D26001D38}" sibTransId="{CD4D150C-8B27-4779-8618-E4E84377273B}"/>
    <dgm:cxn modelId="{ADFC7B98-706D-48AD-8ECC-176509195405}" type="presOf" srcId="{133AF2A4-FEC5-4064-8D5E-1EC28517856B}" destId="{351C6CF0-2132-445C-8B44-F3A762BB1282}" srcOrd="0" destOrd="5" presId="urn:microsoft.com/office/officeart/2005/8/layout/vList6"/>
    <dgm:cxn modelId="{F6796FA5-DB92-41D3-9B3F-FD109A0852C3}" srcId="{EE612C5E-9C79-4EC3-9C57-100CAF5D9AD1}" destId="{B1A204AD-DF62-4D18-AA93-E46C5613D7AF}" srcOrd="1" destOrd="0" parTransId="{AEC477BF-322F-44FA-8CA4-83EBDCEE585E}" sibTransId="{FC5B039A-D361-4B05-B347-56FE779DB6FF}"/>
    <dgm:cxn modelId="{C61E1F73-62EA-4D1E-83EA-AE4ED1A99F3F}" srcId="{EE612C5E-9C79-4EC3-9C57-100CAF5D9AD1}" destId="{2EB61A15-9DDA-45C0-9A8D-DAD5FA875227}" srcOrd="2" destOrd="0" parTransId="{816EEADB-377D-4B36-AA5F-79B2EAD24320}" sibTransId="{EC5335A3-1776-40C2-8998-1EBC1092E120}"/>
    <dgm:cxn modelId="{A38FC032-EF7B-4F7B-905B-62F337B21FAC}" srcId="{CA98708A-50A7-4975-9927-9A33229BFEFF}" destId="{2589E8B4-179D-46D7-933E-CB6746B26AF7}" srcOrd="3" destOrd="0" parTransId="{2D28EBCC-911C-4D73-96DB-C30EA43D5AD9}" sibTransId="{2C5DF2CD-0B6B-4629-9FD6-DE752B7B629B}"/>
    <dgm:cxn modelId="{797264CF-7697-4599-981F-CF6DCB9F4100}" type="presOf" srcId="{E6A4AF05-2A91-4865-B9BD-5478C1716D14}" destId="{2582B77E-FA82-47EE-9708-7A49C709A59A}" srcOrd="0" destOrd="0" presId="urn:microsoft.com/office/officeart/2005/8/layout/vList6"/>
    <dgm:cxn modelId="{47DA2AB2-BA53-419C-A80B-1665882485A1}" srcId="{CA98708A-50A7-4975-9927-9A33229BFEFF}" destId="{79C2835F-C819-43BC-ADF6-0A46FA633DC3}" srcOrd="1" destOrd="0" parTransId="{F182A6E4-461D-409B-80B1-F0E72C3F2462}" sibTransId="{3A6B202D-EB71-498F-99B5-32BFAED1311F}"/>
    <dgm:cxn modelId="{689B5C17-4D7B-41A6-B021-C0F63F7B4D98}" type="presOf" srcId="{B133E6AD-74EE-428C-AA4F-EAC16A211401}" destId="{2582B77E-FA82-47EE-9708-7A49C709A59A}" srcOrd="0" destOrd="2" presId="urn:microsoft.com/office/officeart/2005/8/layout/vList6"/>
    <dgm:cxn modelId="{A502C605-4D15-4F1D-BBC1-D2F893CFFA87}" type="presOf" srcId="{B1A22E5D-24A7-494C-AC9C-134CEBF0EEE6}" destId="{1FF5EBB1-C1C2-4540-8CD7-6D8201E8C12B}" srcOrd="0" destOrd="0" presId="urn:microsoft.com/office/officeart/2005/8/layout/vList6"/>
    <dgm:cxn modelId="{0025AEAE-54ED-4E57-8950-D736C99A6E9F}" srcId="{CA98708A-50A7-4975-9927-9A33229BFEFF}" destId="{B133E6AD-74EE-428C-AA4F-EAC16A211401}" srcOrd="2" destOrd="0" parTransId="{BE4A3070-A9FD-45D6-B72B-F81B45C34277}" sibTransId="{7D9482D7-127F-48AE-8551-8710A061C728}"/>
    <dgm:cxn modelId="{AE28066A-A12F-4470-B7AA-44818E702B77}" type="presOf" srcId="{CA98708A-50A7-4975-9927-9A33229BFEFF}" destId="{9B3A7EDB-170A-4B7F-96FF-35EAF60CC195}" srcOrd="0" destOrd="0" presId="urn:microsoft.com/office/officeart/2005/8/layout/vList6"/>
    <dgm:cxn modelId="{D8B1F59F-E1CB-47B1-AE9C-393D70CFAAD4}" srcId="{EE612C5E-9C79-4EC3-9C57-100CAF5D9AD1}" destId="{A658F1FA-211A-43A1-85F8-34E5D281EFF4}" srcOrd="0" destOrd="0" parTransId="{2E94E721-FB11-4F92-B2CB-FD05590FD123}" sibTransId="{8A6B05D2-8D6E-4A28-858F-A1564CF84CB1}"/>
    <dgm:cxn modelId="{0E0D12FB-2AD9-4460-9E44-1EF8A728C70C}" srcId="{EE612C5E-9C79-4EC3-9C57-100CAF5D9AD1}" destId="{90E7D640-62B1-4ADC-8589-43C814BABFC5}" srcOrd="3" destOrd="0" parTransId="{55FA8C31-302E-4B4E-BF23-9B645AA252BB}" sibTransId="{0EF660BC-6E58-4DCA-AC04-EC901488BA4E}"/>
    <dgm:cxn modelId="{F5815F1A-5781-4472-AF49-42DF6E7FA236}" type="presOf" srcId="{A658F1FA-211A-43A1-85F8-34E5D281EFF4}" destId="{351C6CF0-2132-445C-8B44-F3A762BB1282}" srcOrd="0" destOrd="0" presId="urn:microsoft.com/office/officeart/2005/8/layout/vList6"/>
    <dgm:cxn modelId="{EE2D6366-8242-47ED-A691-58C665D82210}" srcId="{EE612C5E-9C79-4EC3-9C57-100CAF5D9AD1}" destId="{20EFC752-4DAA-4A3B-81F2-EF372E55308A}" srcOrd="6" destOrd="0" parTransId="{7DE37207-9919-4C90-AE61-307793296014}" sibTransId="{8D761A63-0BB8-49ED-A1DE-BA61B0542908}"/>
    <dgm:cxn modelId="{FB659887-DBA0-4363-9204-653CEEA31A94}" srcId="{B1A22E5D-24A7-494C-AC9C-134CEBF0EEE6}" destId="{CA98708A-50A7-4975-9927-9A33229BFEFF}" srcOrd="0" destOrd="0" parTransId="{C778B819-19E9-4F0F-B39B-65B7663AE7AB}" sibTransId="{52CF1750-A13D-4EA3-85F6-69B3D6B7D6B7}"/>
    <dgm:cxn modelId="{15B59FE2-CF41-489D-89C7-02D3B86B8AE1}" type="presOf" srcId="{90E7D640-62B1-4ADC-8589-43C814BABFC5}" destId="{351C6CF0-2132-445C-8B44-F3A762BB1282}" srcOrd="0" destOrd="3" presId="urn:microsoft.com/office/officeart/2005/8/layout/vList6"/>
    <dgm:cxn modelId="{C34AAD36-40D0-43A9-B491-F616B47625F3}" type="presOf" srcId="{B1A204AD-DF62-4D18-AA93-E46C5613D7AF}" destId="{351C6CF0-2132-445C-8B44-F3A762BB1282}" srcOrd="0" destOrd="1" presId="urn:microsoft.com/office/officeart/2005/8/layout/vList6"/>
    <dgm:cxn modelId="{871346BF-A8E4-45F7-B1B2-B289AAD7804B}" type="presOf" srcId="{2EB61A15-9DDA-45C0-9A8D-DAD5FA875227}" destId="{351C6CF0-2132-445C-8B44-F3A762BB1282}" srcOrd="0" destOrd="2" presId="urn:microsoft.com/office/officeart/2005/8/layout/vList6"/>
    <dgm:cxn modelId="{2539DDF7-76FF-472D-92D8-48CF64081F3A}" srcId="{EE612C5E-9C79-4EC3-9C57-100CAF5D9AD1}" destId="{D613B511-A777-443F-B294-0581FB75C8A0}" srcOrd="4" destOrd="0" parTransId="{BE7A48CB-7D76-424D-9CB4-DC11A9954D47}" sibTransId="{37A825A6-8645-4A0F-8562-632B2C97EB8B}"/>
    <dgm:cxn modelId="{B7A8D203-0E36-4623-A901-5A073EE1965C}" type="presOf" srcId="{79C2835F-C819-43BC-ADF6-0A46FA633DC3}" destId="{2582B77E-FA82-47EE-9708-7A49C709A59A}" srcOrd="0" destOrd="1" presId="urn:microsoft.com/office/officeart/2005/8/layout/vList6"/>
    <dgm:cxn modelId="{91349E3C-4C17-400B-AA2A-4A3D87BDC5C7}" type="presOf" srcId="{EE612C5E-9C79-4EC3-9C57-100CAF5D9AD1}" destId="{99DB2444-87DD-4680-B256-4FD892B3FD38}" srcOrd="0" destOrd="0" presId="urn:microsoft.com/office/officeart/2005/8/layout/vList6"/>
    <dgm:cxn modelId="{66B782A8-09E9-4AF4-917A-AB55D8B3496B}" type="presOf" srcId="{2589E8B4-179D-46D7-933E-CB6746B26AF7}" destId="{2582B77E-FA82-47EE-9708-7A49C709A59A}" srcOrd="0" destOrd="3" presId="urn:microsoft.com/office/officeart/2005/8/layout/vList6"/>
    <dgm:cxn modelId="{D6D7495B-91B3-4252-8375-91E8CC8160D7}" type="presOf" srcId="{20EFC752-4DAA-4A3B-81F2-EF372E55308A}" destId="{351C6CF0-2132-445C-8B44-F3A762BB1282}" srcOrd="0" destOrd="6" presId="urn:microsoft.com/office/officeart/2005/8/layout/vList6"/>
    <dgm:cxn modelId="{2143AD25-E58B-4705-8F28-E416AC08C0CC}" srcId="{B1A22E5D-24A7-494C-AC9C-134CEBF0EEE6}" destId="{EE612C5E-9C79-4EC3-9C57-100CAF5D9AD1}" srcOrd="1" destOrd="0" parTransId="{F9D589B5-A41C-407F-BB12-0D8EEC99B3C2}" sibTransId="{4449D9B9-5F82-4703-B606-08E42CAE5377}"/>
    <dgm:cxn modelId="{B428A7EA-64A1-4209-B6A2-6B2A111DC98E}" srcId="{CA98708A-50A7-4975-9927-9A33229BFEFF}" destId="{E6A4AF05-2A91-4865-B9BD-5478C1716D14}" srcOrd="0" destOrd="0" parTransId="{7E2F9BC6-857D-4FA0-A32F-A5F0E0FDB60B}" sibTransId="{59E01DAA-3295-4ADB-B8CE-7649361E4780}"/>
    <dgm:cxn modelId="{8FE0D8A3-E9AB-41B1-895E-FB5F6A7DB46C}" type="presParOf" srcId="{1FF5EBB1-C1C2-4540-8CD7-6D8201E8C12B}" destId="{657D5DB7-4A02-4D2B-B38A-FE80AE18511F}" srcOrd="0" destOrd="0" presId="urn:microsoft.com/office/officeart/2005/8/layout/vList6"/>
    <dgm:cxn modelId="{440F1A26-CF1B-4AB5-A9E7-7704A50733C9}" type="presParOf" srcId="{657D5DB7-4A02-4D2B-B38A-FE80AE18511F}" destId="{9B3A7EDB-170A-4B7F-96FF-35EAF60CC195}" srcOrd="0" destOrd="0" presId="urn:microsoft.com/office/officeart/2005/8/layout/vList6"/>
    <dgm:cxn modelId="{18841AB1-210A-4A15-8EFB-8B06C4C3E494}" type="presParOf" srcId="{657D5DB7-4A02-4D2B-B38A-FE80AE18511F}" destId="{2582B77E-FA82-47EE-9708-7A49C709A59A}" srcOrd="1" destOrd="0" presId="urn:microsoft.com/office/officeart/2005/8/layout/vList6"/>
    <dgm:cxn modelId="{E53E7AAE-2907-41A1-940D-4F045E28EEE9}" type="presParOf" srcId="{1FF5EBB1-C1C2-4540-8CD7-6D8201E8C12B}" destId="{7093F382-3FA4-49A8-8712-5913CF5DBBAC}" srcOrd="1" destOrd="0" presId="urn:microsoft.com/office/officeart/2005/8/layout/vList6"/>
    <dgm:cxn modelId="{C49F25FC-1348-4139-BDA8-AA0CEAA328BF}" type="presParOf" srcId="{1FF5EBB1-C1C2-4540-8CD7-6D8201E8C12B}" destId="{C2F624E5-3CE0-400F-8349-154120EB9AA8}" srcOrd="2" destOrd="0" presId="urn:microsoft.com/office/officeart/2005/8/layout/vList6"/>
    <dgm:cxn modelId="{C5E23BEE-FF63-42B5-BAF1-DC13EB8CF383}" type="presParOf" srcId="{C2F624E5-3CE0-400F-8349-154120EB9AA8}" destId="{99DB2444-87DD-4680-B256-4FD892B3FD38}" srcOrd="0" destOrd="0" presId="urn:microsoft.com/office/officeart/2005/8/layout/vList6"/>
    <dgm:cxn modelId="{E2B64BDE-35F9-456B-AAE6-6A330AC240C7}" type="presParOf" srcId="{C2F624E5-3CE0-400F-8349-154120EB9AA8}" destId="{351C6CF0-2132-445C-8B44-F3A762BB1282}" srcOrd="1" destOrd="0" presId="urn:microsoft.com/office/officeart/2005/8/layout/vList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394992-6A0E-4F29-9F26-541F44E3DDD9}">
      <dsp:nvSpPr>
        <dsp:cNvPr id="0" name=""/>
        <dsp:cNvSpPr/>
      </dsp:nvSpPr>
      <dsp:spPr>
        <a:xfrm rot="5400000">
          <a:off x="1310010" y="1578669"/>
          <a:ext cx="1396197" cy="1589521"/>
        </a:xfrm>
        <a:prstGeom prst="bentUpArrow">
          <a:avLst>
            <a:gd name="adj1" fmla="val 32840"/>
            <a:gd name="adj2" fmla="val 25000"/>
            <a:gd name="adj3" fmla="val 3578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C32565-9A3E-43CC-A3FD-9CFA7F329ACE}">
      <dsp:nvSpPr>
        <dsp:cNvPr id="0" name=""/>
        <dsp:cNvSpPr/>
      </dsp:nvSpPr>
      <dsp:spPr>
        <a:xfrm>
          <a:off x="940102" y="30957"/>
          <a:ext cx="2350374" cy="1645185"/>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Unmanaged </a:t>
          </a:r>
        </a:p>
        <a:p>
          <a:pPr lvl="0" algn="ctr" defTabSz="1422400">
            <a:lnSpc>
              <a:spcPct val="90000"/>
            </a:lnSpc>
            <a:spcBef>
              <a:spcPct val="0"/>
            </a:spcBef>
            <a:spcAft>
              <a:spcPct val="35000"/>
            </a:spcAft>
          </a:pPr>
          <a:r>
            <a:rPr lang="en-US" sz="3200" kern="1200" dirty="0"/>
            <a:t>Stress</a:t>
          </a:r>
        </a:p>
      </dsp:txBody>
      <dsp:txXfrm>
        <a:off x="1020428" y="111283"/>
        <a:ext cx="2189722" cy="1484533"/>
      </dsp:txXfrm>
    </dsp:sp>
    <dsp:sp modelId="{B69B598D-2A2E-41C8-B0FF-22619531E8F6}">
      <dsp:nvSpPr>
        <dsp:cNvPr id="0" name=""/>
        <dsp:cNvSpPr/>
      </dsp:nvSpPr>
      <dsp:spPr>
        <a:xfrm>
          <a:off x="3290477" y="187863"/>
          <a:ext cx="1709438" cy="1329711"/>
        </a:xfrm>
        <a:prstGeom prst="rect">
          <a:avLst/>
        </a:prstGeom>
        <a:noFill/>
        <a:ln>
          <a:noFill/>
        </a:ln>
        <a:effectLst/>
      </dsp:spPr>
      <dsp:style>
        <a:lnRef idx="0">
          <a:scrgbClr r="0" g="0" b="0"/>
        </a:lnRef>
        <a:fillRef idx="0">
          <a:scrgbClr r="0" g="0" b="0"/>
        </a:fillRef>
        <a:effectRef idx="0">
          <a:scrgbClr r="0" g="0" b="0"/>
        </a:effectRef>
        <a:fontRef idx="minor"/>
      </dsp:style>
    </dsp:sp>
    <dsp:sp modelId="{480FC87E-37FE-4DEC-BD21-93ED5D4899CF}">
      <dsp:nvSpPr>
        <dsp:cNvPr id="0" name=""/>
        <dsp:cNvSpPr/>
      </dsp:nvSpPr>
      <dsp:spPr>
        <a:xfrm rot="5400000">
          <a:off x="3258720" y="3426756"/>
          <a:ext cx="1396197" cy="1589521"/>
        </a:xfrm>
        <a:prstGeom prst="bentUpArrow">
          <a:avLst>
            <a:gd name="adj1" fmla="val 32840"/>
            <a:gd name="adj2" fmla="val 25000"/>
            <a:gd name="adj3" fmla="val 3578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F6020F-1B7F-4815-A377-F1D594FEC108}">
      <dsp:nvSpPr>
        <dsp:cNvPr id="0" name=""/>
        <dsp:cNvSpPr/>
      </dsp:nvSpPr>
      <dsp:spPr>
        <a:xfrm>
          <a:off x="2888812" y="1879043"/>
          <a:ext cx="2350374" cy="1645185"/>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Unmanaged </a:t>
          </a:r>
        </a:p>
        <a:p>
          <a:pPr lvl="0" algn="ctr" defTabSz="1422400">
            <a:lnSpc>
              <a:spcPct val="90000"/>
            </a:lnSpc>
            <a:spcBef>
              <a:spcPct val="0"/>
            </a:spcBef>
            <a:spcAft>
              <a:spcPct val="35000"/>
            </a:spcAft>
          </a:pPr>
          <a:r>
            <a:rPr lang="en-US" sz="3200" kern="1200" dirty="0"/>
            <a:t>Anxiety</a:t>
          </a:r>
        </a:p>
      </dsp:txBody>
      <dsp:txXfrm>
        <a:off x="2969138" y="1959369"/>
        <a:ext cx="2189722" cy="1484533"/>
      </dsp:txXfrm>
    </dsp:sp>
    <dsp:sp modelId="{4761B8AC-3644-4638-AA0E-EAD64D6BD255}">
      <dsp:nvSpPr>
        <dsp:cNvPr id="0" name=""/>
        <dsp:cNvSpPr/>
      </dsp:nvSpPr>
      <dsp:spPr>
        <a:xfrm>
          <a:off x="5239187" y="2035949"/>
          <a:ext cx="1709438" cy="1329711"/>
        </a:xfrm>
        <a:prstGeom prst="rect">
          <a:avLst/>
        </a:prstGeom>
        <a:noFill/>
        <a:ln>
          <a:noFill/>
        </a:ln>
        <a:effectLst/>
      </dsp:spPr>
      <dsp:style>
        <a:lnRef idx="0">
          <a:scrgbClr r="0" g="0" b="0"/>
        </a:lnRef>
        <a:fillRef idx="0">
          <a:scrgbClr r="0" g="0" b="0"/>
        </a:fillRef>
        <a:effectRef idx="0">
          <a:scrgbClr r="0" g="0" b="0"/>
        </a:effectRef>
        <a:fontRef idx="minor"/>
      </dsp:style>
    </dsp:sp>
    <dsp:sp modelId="{CAFD0A09-84A4-407D-B52A-CB417133F64F}">
      <dsp:nvSpPr>
        <dsp:cNvPr id="0" name=""/>
        <dsp:cNvSpPr/>
      </dsp:nvSpPr>
      <dsp:spPr>
        <a:xfrm>
          <a:off x="4837522" y="3727130"/>
          <a:ext cx="2350374" cy="1645185"/>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Depression</a:t>
          </a:r>
        </a:p>
      </dsp:txBody>
      <dsp:txXfrm>
        <a:off x="4917848" y="3807456"/>
        <a:ext cx="2189722" cy="14845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6C20A6-D693-42B0-B504-09C91EC0A489}">
      <dsp:nvSpPr>
        <dsp:cNvPr id="0" name=""/>
        <dsp:cNvSpPr/>
      </dsp:nvSpPr>
      <dsp:spPr>
        <a:xfrm>
          <a:off x="0" y="0"/>
          <a:ext cx="6189849" cy="120060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7170" tIns="217170" rIns="217170" bIns="217170" numCol="1" spcCol="1270" anchor="ctr" anchorCtr="0">
          <a:noAutofit/>
        </a:bodyPr>
        <a:lstStyle/>
        <a:p>
          <a:pPr lvl="0" algn="l" defTabSz="2533650">
            <a:lnSpc>
              <a:spcPct val="90000"/>
            </a:lnSpc>
            <a:spcBef>
              <a:spcPct val="0"/>
            </a:spcBef>
            <a:spcAft>
              <a:spcPct val="35000"/>
            </a:spcAft>
          </a:pPr>
          <a:r>
            <a:rPr lang="en-US" sz="5700" kern="1200" dirty="0" smtClean="0"/>
            <a:t>Search	</a:t>
          </a:r>
          <a:endParaRPr lang="en-US" sz="5700" kern="1200" dirty="0"/>
        </a:p>
      </dsp:txBody>
      <dsp:txXfrm>
        <a:off x="1358030" y="0"/>
        <a:ext cx="4831818" cy="1200607"/>
      </dsp:txXfrm>
    </dsp:sp>
    <dsp:sp modelId="{AF2544FF-373F-4917-B2BD-AE6CF048212D}">
      <dsp:nvSpPr>
        <dsp:cNvPr id="0" name=""/>
        <dsp:cNvSpPr/>
      </dsp:nvSpPr>
      <dsp:spPr>
        <a:xfrm>
          <a:off x="120060" y="120060"/>
          <a:ext cx="1237969" cy="96048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4000" b="-14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2373876-B8F2-42DA-89B7-11E13A647FBD}">
      <dsp:nvSpPr>
        <dsp:cNvPr id="0" name=""/>
        <dsp:cNvSpPr/>
      </dsp:nvSpPr>
      <dsp:spPr>
        <a:xfrm>
          <a:off x="0" y="1320667"/>
          <a:ext cx="6189849" cy="120060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7170" tIns="217170" rIns="217170" bIns="217170" numCol="1" spcCol="1270" anchor="ctr" anchorCtr="0">
          <a:noAutofit/>
        </a:bodyPr>
        <a:lstStyle/>
        <a:p>
          <a:pPr lvl="0" algn="l" defTabSz="2533650">
            <a:lnSpc>
              <a:spcPct val="90000"/>
            </a:lnSpc>
            <a:spcBef>
              <a:spcPct val="0"/>
            </a:spcBef>
            <a:spcAft>
              <a:spcPct val="35000"/>
            </a:spcAft>
          </a:pPr>
          <a:r>
            <a:rPr lang="en-US" sz="5700" kern="1200" dirty="0" smtClean="0"/>
            <a:t>Alert</a:t>
          </a:r>
          <a:endParaRPr lang="en-US" sz="5700" kern="1200" dirty="0"/>
        </a:p>
      </dsp:txBody>
      <dsp:txXfrm>
        <a:off x="1358030" y="1320667"/>
        <a:ext cx="4831818" cy="1200607"/>
      </dsp:txXfrm>
    </dsp:sp>
    <dsp:sp modelId="{F005C167-0FC5-4821-9F7B-2A88B64A99C4}">
      <dsp:nvSpPr>
        <dsp:cNvPr id="0" name=""/>
        <dsp:cNvSpPr/>
      </dsp:nvSpPr>
      <dsp:spPr>
        <a:xfrm>
          <a:off x="120060" y="1440728"/>
          <a:ext cx="1237969" cy="960485"/>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4000" b="-14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24C149C-D4D6-464E-96E5-298FC1FB8D8B}">
      <dsp:nvSpPr>
        <dsp:cNvPr id="0" name=""/>
        <dsp:cNvSpPr/>
      </dsp:nvSpPr>
      <dsp:spPr>
        <a:xfrm>
          <a:off x="0" y="2641335"/>
          <a:ext cx="6189849" cy="1200607"/>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7170" tIns="217170" rIns="217170" bIns="217170" numCol="1" spcCol="1270" anchor="ctr" anchorCtr="0">
          <a:noAutofit/>
        </a:bodyPr>
        <a:lstStyle/>
        <a:p>
          <a:pPr lvl="0" algn="l" defTabSz="2533650">
            <a:lnSpc>
              <a:spcPct val="90000"/>
            </a:lnSpc>
            <a:spcBef>
              <a:spcPct val="0"/>
            </a:spcBef>
            <a:spcAft>
              <a:spcPct val="35000"/>
            </a:spcAft>
          </a:pPr>
          <a:r>
            <a:rPr lang="en-US" sz="5700" kern="1200" dirty="0" smtClean="0"/>
            <a:t>Mobilize</a:t>
          </a:r>
          <a:endParaRPr lang="en-US" sz="5700" kern="1200" dirty="0"/>
        </a:p>
      </dsp:txBody>
      <dsp:txXfrm>
        <a:off x="1358030" y="2641335"/>
        <a:ext cx="4831818" cy="1200607"/>
      </dsp:txXfrm>
    </dsp:sp>
    <dsp:sp modelId="{6DB2324C-7F50-4FAF-B47E-BD7C3A2EBAB0}">
      <dsp:nvSpPr>
        <dsp:cNvPr id="0" name=""/>
        <dsp:cNvSpPr/>
      </dsp:nvSpPr>
      <dsp:spPr>
        <a:xfrm>
          <a:off x="120060" y="2761396"/>
          <a:ext cx="1237969" cy="960485"/>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4000" b="-14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82B77E-FA82-47EE-9708-7A49C709A59A}">
      <dsp:nvSpPr>
        <dsp:cNvPr id="0" name=""/>
        <dsp:cNvSpPr/>
      </dsp:nvSpPr>
      <dsp:spPr>
        <a:xfrm>
          <a:off x="3251199" y="661"/>
          <a:ext cx="4876800" cy="2579687"/>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The inner dialogue we have going in our head every waking moment</a:t>
          </a:r>
          <a:endParaRPr lang="en-US" sz="1800" kern="1200" dirty="0"/>
        </a:p>
        <a:p>
          <a:pPr marL="171450" lvl="1" indent="-171450" algn="l" defTabSz="800100">
            <a:lnSpc>
              <a:spcPct val="90000"/>
            </a:lnSpc>
            <a:spcBef>
              <a:spcPct val="0"/>
            </a:spcBef>
            <a:spcAft>
              <a:spcPct val="15000"/>
            </a:spcAft>
            <a:buChar char="••"/>
          </a:pPr>
          <a:r>
            <a:rPr lang="en-US" sz="1800" kern="1200" dirty="0" smtClean="0"/>
            <a:t>Positive, Negative, Neutral</a:t>
          </a:r>
          <a:endParaRPr lang="en-US" sz="1800" kern="1200" dirty="0"/>
        </a:p>
        <a:p>
          <a:pPr marL="171450" lvl="1" indent="-171450" algn="l" defTabSz="800100">
            <a:lnSpc>
              <a:spcPct val="90000"/>
            </a:lnSpc>
            <a:spcBef>
              <a:spcPct val="0"/>
            </a:spcBef>
            <a:spcAft>
              <a:spcPct val="15000"/>
            </a:spcAft>
            <a:buChar char="••"/>
          </a:pPr>
          <a:r>
            <a:rPr lang="en-US" sz="1800" kern="1200" dirty="0" smtClean="0"/>
            <a:t>What you tell yourself becomes your reality</a:t>
          </a:r>
          <a:endParaRPr lang="en-US" sz="1800" kern="1200" dirty="0"/>
        </a:p>
        <a:p>
          <a:pPr marL="171450" lvl="1" indent="-171450" algn="l" defTabSz="800100">
            <a:lnSpc>
              <a:spcPct val="90000"/>
            </a:lnSpc>
            <a:spcBef>
              <a:spcPct val="0"/>
            </a:spcBef>
            <a:spcAft>
              <a:spcPct val="15000"/>
            </a:spcAft>
            <a:buChar char="••"/>
          </a:pPr>
          <a:r>
            <a:rPr lang="en-US" sz="1800" kern="1200" dirty="0" smtClean="0"/>
            <a:t>Talk to yourself the way you talk to someone you love</a:t>
          </a:r>
          <a:endParaRPr lang="en-US" sz="1800" kern="1200" dirty="0"/>
        </a:p>
      </dsp:txBody>
      <dsp:txXfrm>
        <a:off x="3251199" y="323122"/>
        <a:ext cx="3909417" cy="1934765"/>
      </dsp:txXfrm>
    </dsp:sp>
    <dsp:sp modelId="{9B3A7EDB-170A-4B7F-96FF-35EAF60CC195}">
      <dsp:nvSpPr>
        <dsp:cNvPr id="0" name=""/>
        <dsp:cNvSpPr/>
      </dsp:nvSpPr>
      <dsp:spPr>
        <a:xfrm>
          <a:off x="0" y="661"/>
          <a:ext cx="3251200" cy="2579687"/>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0980" tIns="110490" rIns="220980" bIns="110490" numCol="1" spcCol="1270" anchor="ctr" anchorCtr="0">
          <a:noAutofit/>
        </a:bodyPr>
        <a:lstStyle/>
        <a:p>
          <a:pPr lvl="0" algn="ctr" defTabSz="2578100">
            <a:lnSpc>
              <a:spcPct val="90000"/>
            </a:lnSpc>
            <a:spcBef>
              <a:spcPct val="0"/>
            </a:spcBef>
            <a:spcAft>
              <a:spcPct val="35000"/>
            </a:spcAft>
          </a:pPr>
          <a:r>
            <a:rPr lang="en-US" sz="5800" kern="1200" dirty="0" smtClean="0">
              <a:latin typeface="Algerian" panose="04020705040A02060702" pitchFamily="82" charset="0"/>
            </a:rPr>
            <a:t>Self</a:t>
          </a:r>
        </a:p>
        <a:p>
          <a:pPr lvl="0" algn="ctr" defTabSz="2578100">
            <a:lnSpc>
              <a:spcPct val="90000"/>
            </a:lnSpc>
            <a:spcBef>
              <a:spcPct val="0"/>
            </a:spcBef>
            <a:spcAft>
              <a:spcPct val="35000"/>
            </a:spcAft>
          </a:pPr>
          <a:r>
            <a:rPr lang="en-US" sz="5800" kern="1200" dirty="0" smtClean="0">
              <a:latin typeface="Algerian" panose="04020705040A02060702" pitchFamily="82" charset="0"/>
            </a:rPr>
            <a:t>talk</a:t>
          </a:r>
        </a:p>
      </dsp:txBody>
      <dsp:txXfrm>
        <a:off x="125930" y="126591"/>
        <a:ext cx="2999340" cy="2327827"/>
      </dsp:txXfrm>
    </dsp:sp>
    <dsp:sp modelId="{351C6CF0-2132-445C-8B44-F3A762BB1282}">
      <dsp:nvSpPr>
        <dsp:cNvPr id="0" name=""/>
        <dsp:cNvSpPr/>
      </dsp:nvSpPr>
      <dsp:spPr>
        <a:xfrm>
          <a:off x="3251199" y="2838317"/>
          <a:ext cx="4876800" cy="2579687"/>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Aerobic exercise</a:t>
          </a:r>
          <a:endParaRPr lang="en-US" sz="1800" kern="1200" dirty="0"/>
        </a:p>
        <a:p>
          <a:pPr marL="171450" lvl="1" indent="-171450" algn="l" defTabSz="800100">
            <a:lnSpc>
              <a:spcPct val="90000"/>
            </a:lnSpc>
            <a:spcBef>
              <a:spcPct val="0"/>
            </a:spcBef>
            <a:spcAft>
              <a:spcPct val="15000"/>
            </a:spcAft>
            <a:buChar char="••"/>
          </a:pPr>
          <a:r>
            <a:rPr lang="en-US" sz="1800" kern="1200" dirty="0" smtClean="0"/>
            <a:t>Proper sleep</a:t>
          </a:r>
          <a:endParaRPr lang="en-US" sz="1800" kern="1200" dirty="0"/>
        </a:p>
        <a:p>
          <a:pPr marL="171450" lvl="1" indent="-171450" algn="l" defTabSz="800100">
            <a:lnSpc>
              <a:spcPct val="90000"/>
            </a:lnSpc>
            <a:spcBef>
              <a:spcPct val="0"/>
            </a:spcBef>
            <a:spcAft>
              <a:spcPct val="15000"/>
            </a:spcAft>
            <a:buChar char="••"/>
          </a:pPr>
          <a:r>
            <a:rPr lang="en-US" sz="1800" kern="1200" dirty="0" smtClean="0"/>
            <a:t>Mindfulness practices</a:t>
          </a:r>
          <a:endParaRPr lang="en-US" sz="1800" kern="1200" dirty="0"/>
        </a:p>
        <a:p>
          <a:pPr marL="171450" lvl="1" indent="-171450" algn="l" defTabSz="800100">
            <a:lnSpc>
              <a:spcPct val="90000"/>
            </a:lnSpc>
            <a:spcBef>
              <a:spcPct val="0"/>
            </a:spcBef>
            <a:spcAft>
              <a:spcPct val="15000"/>
            </a:spcAft>
            <a:buChar char="••"/>
          </a:pPr>
          <a:r>
            <a:rPr lang="en-US" sz="1800" kern="1200" dirty="0" smtClean="0"/>
            <a:t>Connected relationships</a:t>
          </a:r>
          <a:endParaRPr lang="en-US" sz="1800" kern="1200" dirty="0"/>
        </a:p>
        <a:p>
          <a:pPr marL="171450" lvl="1" indent="-171450" algn="l" defTabSz="800100">
            <a:lnSpc>
              <a:spcPct val="90000"/>
            </a:lnSpc>
            <a:spcBef>
              <a:spcPct val="0"/>
            </a:spcBef>
            <a:spcAft>
              <a:spcPct val="15000"/>
            </a:spcAft>
            <a:buChar char="••"/>
          </a:pPr>
          <a:r>
            <a:rPr lang="en-US" sz="1800" kern="1200" dirty="0" smtClean="0"/>
            <a:t>Humor</a:t>
          </a:r>
          <a:endParaRPr lang="en-US" sz="1800" kern="1200" dirty="0"/>
        </a:p>
        <a:p>
          <a:pPr marL="171450" lvl="1" indent="-171450" algn="l" defTabSz="800100">
            <a:lnSpc>
              <a:spcPct val="90000"/>
            </a:lnSpc>
            <a:spcBef>
              <a:spcPct val="0"/>
            </a:spcBef>
            <a:spcAft>
              <a:spcPct val="15000"/>
            </a:spcAft>
            <a:buChar char="••"/>
          </a:pPr>
          <a:r>
            <a:rPr lang="en-US" sz="1800" kern="1200" dirty="0" smtClean="0"/>
            <a:t>Gratitude</a:t>
          </a:r>
          <a:endParaRPr lang="en-US" sz="1800" kern="1200" dirty="0"/>
        </a:p>
        <a:p>
          <a:pPr marL="171450" lvl="1" indent="-171450" algn="l" defTabSz="800100">
            <a:lnSpc>
              <a:spcPct val="90000"/>
            </a:lnSpc>
            <a:spcBef>
              <a:spcPct val="0"/>
            </a:spcBef>
            <a:spcAft>
              <a:spcPct val="15000"/>
            </a:spcAft>
            <a:buChar char="••"/>
          </a:pPr>
          <a:r>
            <a:rPr lang="en-US" sz="1800" kern="1200" dirty="0" smtClean="0"/>
            <a:t>Spiritual practices and disciplines</a:t>
          </a:r>
          <a:endParaRPr lang="en-US" sz="1800" kern="1200" dirty="0"/>
        </a:p>
      </dsp:txBody>
      <dsp:txXfrm>
        <a:off x="3251199" y="3160778"/>
        <a:ext cx="3909417" cy="1934765"/>
      </dsp:txXfrm>
    </dsp:sp>
    <dsp:sp modelId="{99DB2444-87DD-4680-B256-4FD892B3FD38}">
      <dsp:nvSpPr>
        <dsp:cNvPr id="0" name=""/>
        <dsp:cNvSpPr/>
      </dsp:nvSpPr>
      <dsp:spPr>
        <a:xfrm>
          <a:off x="0" y="2838317"/>
          <a:ext cx="3251200" cy="2579687"/>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0980" tIns="110490" rIns="220980" bIns="110490" numCol="1" spcCol="1270" anchor="ctr" anchorCtr="0">
          <a:noAutofit/>
        </a:bodyPr>
        <a:lstStyle/>
        <a:p>
          <a:pPr lvl="0" algn="ctr" defTabSz="2578100">
            <a:lnSpc>
              <a:spcPct val="90000"/>
            </a:lnSpc>
            <a:spcBef>
              <a:spcPct val="0"/>
            </a:spcBef>
            <a:spcAft>
              <a:spcPct val="35000"/>
            </a:spcAft>
          </a:pPr>
          <a:r>
            <a:rPr lang="en-US" sz="5800" kern="1200" dirty="0" smtClean="0">
              <a:latin typeface="Algerian" panose="04020705040A02060702" pitchFamily="82" charset="0"/>
            </a:rPr>
            <a:t>Self</a:t>
          </a:r>
        </a:p>
        <a:p>
          <a:pPr lvl="0" algn="ctr" defTabSz="2578100">
            <a:lnSpc>
              <a:spcPct val="90000"/>
            </a:lnSpc>
            <a:spcBef>
              <a:spcPct val="0"/>
            </a:spcBef>
            <a:spcAft>
              <a:spcPct val="35000"/>
            </a:spcAft>
          </a:pPr>
          <a:r>
            <a:rPr lang="en-US" sz="5800" kern="1200" dirty="0" smtClean="0">
              <a:latin typeface="Algerian" panose="04020705040A02060702" pitchFamily="82" charset="0"/>
            </a:rPr>
            <a:t>care</a:t>
          </a:r>
          <a:endParaRPr lang="en-US" sz="5800" kern="1200" dirty="0">
            <a:latin typeface="Algerian" panose="04020705040A02060702" pitchFamily="82" charset="0"/>
          </a:endParaRPr>
        </a:p>
      </dsp:txBody>
      <dsp:txXfrm>
        <a:off x="125930" y="2964247"/>
        <a:ext cx="2999340" cy="2327827"/>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B642172-9C9D-4983-BB78-4D7B11D76582}" type="datetimeFigureOut">
              <a:rPr lang="en-US" smtClean="0"/>
              <a:t>12/14/2020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A0F595C-7BF5-498B-A9D1-D3D24CEDF0D3}" type="slidenum">
              <a:rPr lang="en-US" smtClean="0"/>
              <a:t>‹#›</a:t>
            </a:fld>
            <a:endParaRPr lang="en-US"/>
          </a:p>
        </p:txBody>
      </p:sp>
    </p:spTree>
    <p:extLst>
      <p:ext uri="{BB962C8B-B14F-4D97-AF65-F5344CB8AC3E}">
        <p14:creationId xmlns:p14="http://schemas.microsoft.com/office/powerpoint/2010/main" val="6282368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AD693E0-D614-452A-B936-D738F55CA81B}" type="datetimeFigureOut">
              <a:rPr lang="en-US" smtClean="0"/>
              <a:t>12/14/2020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FE5E5CD-376A-4B2E-BEDF-0797F6832FB2}" type="slidenum">
              <a:rPr lang="en-US" smtClean="0"/>
              <a:t>‹#›</a:t>
            </a:fld>
            <a:endParaRPr lang="en-US" dirty="0"/>
          </a:p>
        </p:txBody>
      </p:sp>
    </p:spTree>
    <p:extLst>
      <p:ext uri="{BB962C8B-B14F-4D97-AF65-F5344CB8AC3E}">
        <p14:creationId xmlns:p14="http://schemas.microsoft.com/office/powerpoint/2010/main" val="820419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axisintervention.com/whats-underneath/icebur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blog.usejournal.com/failure-of-self-care-40b2c0c9542d"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bqjournal.com/808912/retrain-your-brain-for-better-financial-decisions.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heloudhouse.fandom.com/wiki/Mall_Cop_Captai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Managing </a:t>
            </a:r>
            <a:r>
              <a:rPr lang="en-US" baseline="0" dirty="0" smtClean="0"/>
              <a:t>Stress: The Importance of Self Care and How it Affects Your Mental Health.  </a:t>
            </a:r>
            <a:endParaRPr lang="en-US" dirty="0"/>
          </a:p>
        </p:txBody>
      </p:sp>
      <p:sp>
        <p:nvSpPr>
          <p:cNvPr id="4" name="Slide Number Placeholder 3"/>
          <p:cNvSpPr>
            <a:spLocks noGrp="1"/>
          </p:cNvSpPr>
          <p:nvPr>
            <p:ph type="sldNum" sz="quarter" idx="10"/>
          </p:nvPr>
        </p:nvSpPr>
        <p:spPr/>
        <p:txBody>
          <a:bodyPr/>
          <a:lstStyle/>
          <a:p>
            <a:fld id="{FFE5E5CD-376A-4B2E-BEDF-0797F6832FB2}" type="slidenum">
              <a:rPr lang="en-US" smtClean="0"/>
              <a:t>1</a:t>
            </a:fld>
            <a:endParaRPr lang="en-US" dirty="0"/>
          </a:p>
        </p:txBody>
      </p:sp>
    </p:spTree>
    <p:extLst>
      <p:ext uri="{BB962C8B-B14F-4D97-AF65-F5344CB8AC3E}">
        <p14:creationId xmlns:p14="http://schemas.microsoft.com/office/powerpoint/2010/main" val="73804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 to explain </a:t>
            </a:r>
            <a:r>
              <a:rPr lang="en-US" baseline="0" dirty="0" smtClean="0"/>
              <a:t>why self talk gets out of control so easily. Where the (CLICK) conscious mind can process 5 to 7 thoughts every second, the (CLICK) subconscious mind can process 2 million. (CLICK) Much of the negative thinking happens in the subconscious mind while we are unaware. Like an iceberg, the damage is often done by what lies under the water. </a:t>
            </a:r>
          </a:p>
          <a:p>
            <a:endParaRPr lang="en-US" baseline="0" dirty="0" smtClean="0"/>
          </a:p>
          <a:p>
            <a:r>
              <a:rPr lang="en-US" baseline="0" dirty="0" smtClean="0"/>
              <a:t>*image courtesy of </a:t>
            </a:r>
            <a:r>
              <a:rPr lang="en-US" dirty="0" smtClean="0">
                <a:hlinkClick r:id="rId3"/>
              </a:rPr>
              <a:t>https://axisintervention.com/whats-underneath/iceburg/</a:t>
            </a:r>
            <a:endParaRPr lang="en-US" dirty="0"/>
          </a:p>
        </p:txBody>
      </p:sp>
      <p:sp>
        <p:nvSpPr>
          <p:cNvPr id="4" name="Slide Number Placeholder 3"/>
          <p:cNvSpPr>
            <a:spLocks noGrp="1"/>
          </p:cNvSpPr>
          <p:nvPr>
            <p:ph type="sldNum" sz="quarter" idx="10"/>
          </p:nvPr>
        </p:nvSpPr>
        <p:spPr/>
        <p:txBody>
          <a:bodyPr/>
          <a:lstStyle/>
          <a:p>
            <a:fld id="{FFE5E5CD-376A-4B2E-BEDF-0797F6832FB2}" type="slidenum">
              <a:rPr lang="en-US" smtClean="0"/>
              <a:t>10</a:t>
            </a:fld>
            <a:endParaRPr lang="en-US" dirty="0"/>
          </a:p>
        </p:txBody>
      </p:sp>
    </p:spTree>
    <p:extLst>
      <p:ext uri="{BB962C8B-B14F-4D97-AF65-F5344CB8AC3E}">
        <p14:creationId xmlns:p14="http://schemas.microsoft.com/office/powerpoint/2010/main" val="2890260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a few examples of anxiety-igniting thoughts vs. coping thoughts. A thought that might ignite my anxiety is: Things are never going to be the same! An example of a coping thought is: Things may not be the same but hopefully some will be better. I am ok today. Pause the presentation and take a minute to read each of these. ***Can you think of more examples?</a:t>
            </a:r>
            <a:endParaRPr lang="en-US" dirty="0"/>
          </a:p>
        </p:txBody>
      </p:sp>
      <p:sp>
        <p:nvSpPr>
          <p:cNvPr id="4" name="Slide Number Placeholder 3"/>
          <p:cNvSpPr>
            <a:spLocks noGrp="1"/>
          </p:cNvSpPr>
          <p:nvPr>
            <p:ph type="sldNum" sz="quarter" idx="10"/>
          </p:nvPr>
        </p:nvSpPr>
        <p:spPr/>
        <p:txBody>
          <a:bodyPr/>
          <a:lstStyle/>
          <a:p>
            <a:fld id="{FFE5E5CD-376A-4B2E-BEDF-0797F6832FB2}" type="slidenum">
              <a:rPr lang="en-US" smtClean="0"/>
              <a:t>11</a:t>
            </a:fld>
            <a:endParaRPr lang="en-US" dirty="0"/>
          </a:p>
        </p:txBody>
      </p:sp>
    </p:spTree>
    <p:extLst>
      <p:ext uri="{BB962C8B-B14F-4D97-AF65-F5344CB8AC3E}">
        <p14:creationId xmlns:p14="http://schemas.microsoft.com/office/powerpoint/2010/main" val="117424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closer look at mindfulness</a:t>
            </a:r>
            <a:r>
              <a:rPr lang="en-US" baseline="0" dirty="0" smtClean="0"/>
              <a:t>. I think it important to understand mindfulness, because the benefits are amazing. (click) Mindfulness is simply maintaining a moment-by-moment awareness of our thoughts, feelings, body sensations, and the surrounding environment. </a:t>
            </a:r>
          </a:p>
          <a:p>
            <a:endParaRPr lang="en-US" baseline="0" dirty="0" smtClean="0"/>
          </a:p>
          <a:p>
            <a:r>
              <a:rPr lang="en-US" dirty="0" smtClean="0"/>
              <a:t>Anxiety</a:t>
            </a:r>
            <a:r>
              <a:rPr lang="en-US" baseline="0" dirty="0" smtClean="0"/>
              <a:t> </a:t>
            </a:r>
            <a:r>
              <a:rPr lang="en-US" baseline="0" dirty="0"/>
              <a:t>is caused by the past and all the things we can’t </a:t>
            </a:r>
            <a:r>
              <a:rPr lang="en-US" baseline="0" dirty="0" smtClean="0"/>
              <a:t>change or the </a:t>
            </a:r>
            <a:r>
              <a:rPr lang="en-US" baseline="0" dirty="0"/>
              <a:t>future and all the things we can not predict or control</a:t>
            </a:r>
            <a:r>
              <a:rPr lang="en-US" baseline="0" dirty="0" smtClean="0"/>
              <a:t>.</a:t>
            </a:r>
          </a:p>
          <a:p>
            <a:endParaRPr lang="en-US" baseline="0" dirty="0"/>
          </a:p>
          <a:p>
            <a:r>
              <a:rPr lang="en-US" baseline="0" dirty="0"/>
              <a:t>Mindfulness is being in the here and now which is much less </a:t>
            </a:r>
            <a:r>
              <a:rPr lang="en-US" baseline="0" dirty="0" smtClean="0"/>
              <a:t>stressful than living in the past or the future. </a:t>
            </a:r>
          </a:p>
          <a:p>
            <a:endParaRPr lang="en-US" baseline="0" dirty="0" smtClean="0"/>
          </a:p>
          <a:p>
            <a:r>
              <a:rPr lang="en-US" baseline="0" dirty="0" smtClean="0"/>
              <a:t>(CLICK) One tip is to: Pay attention to what you pay attention to. </a:t>
            </a:r>
          </a:p>
          <a:p>
            <a:endParaRPr lang="en-US" baseline="0" dirty="0" smtClean="0"/>
          </a:p>
          <a:p>
            <a:r>
              <a:rPr lang="en-US" baseline="0" dirty="0" smtClean="0"/>
              <a:t>(CLICK) Here are some resources for mindfulness. These apps provided guided mediation, if you are new to mindfulness. They are both free to install and have basic packages. A monthly or yearly fee can be paid to extend the package. You will find more mindful resources on our website.</a:t>
            </a:r>
            <a:endParaRPr lang="en-US" dirty="0"/>
          </a:p>
        </p:txBody>
      </p:sp>
      <p:sp>
        <p:nvSpPr>
          <p:cNvPr id="4" name="Slide Number Placeholder 3"/>
          <p:cNvSpPr>
            <a:spLocks noGrp="1"/>
          </p:cNvSpPr>
          <p:nvPr>
            <p:ph type="sldNum" sz="quarter" idx="10"/>
          </p:nvPr>
        </p:nvSpPr>
        <p:spPr/>
        <p:txBody>
          <a:bodyPr/>
          <a:lstStyle/>
          <a:p>
            <a:fld id="{FFE5E5CD-376A-4B2E-BEDF-0797F6832FB2}" type="slidenum">
              <a:rPr lang="en-US" smtClean="0"/>
              <a:t>12</a:t>
            </a:fld>
            <a:endParaRPr lang="en-US" dirty="0"/>
          </a:p>
        </p:txBody>
      </p:sp>
    </p:spTree>
    <p:extLst>
      <p:ext uri="{BB962C8B-B14F-4D97-AF65-F5344CB8AC3E}">
        <p14:creationId xmlns:p14="http://schemas.microsoft.com/office/powerpoint/2010/main" val="1293507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Caroline Leaf, in</a:t>
            </a:r>
            <a:r>
              <a:rPr lang="en-US" baseline="0" dirty="0" smtClean="0"/>
              <a:t> her book Switch on Your Brain, tells us, </a:t>
            </a:r>
            <a:r>
              <a:rPr lang="en-US" b="1" baseline="0" dirty="0" smtClean="0"/>
              <a:t>“</a:t>
            </a:r>
            <a:r>
              <a:rPr lang="en-US" b="1" dirty="0" smtClean="0"/>
              <a:t>We have to take personal responsibility for the way we think, speak, and act. We need to stop being victims of our biology, of what happens to us and start being victors.”</a:t>
            </a:r>
            <a:endParaRPr lang="en-US" dirty="0" smtClean="0"/>
          </a:p>
          <a:p>
            <a:endParaRPr lang="en-US" dirty="0"/>
          </a:p>
        </p:txBody>
      </p:sp>
      <p:sp>
        <p:nvSpPr>
          <p:cNvPr id="4" name="Slide Number Placeholder 3"/>
          <p:cNvSpPr>
            <a:spLocks noGrp="1"/>
          </p:cNvSpPr>
          <p:nvPr>
            <p:ph type="sldNum" sz="quarter" idx="10"/>
          </p:nvPr>
        </p:nvSpPr>
        <p:spPr/>
        <p:txBody>
          <a:bodyPr/>
          <a:lstStyle/>
          <a:p>
            <a:fld id="{FFE5E5CD-376A-4B2E-BEDF-0797F6832FB2}" type="slidenum">
              <a:rPr lang="en-US" smtClean="0"/>
              <a:t>13</a:t>
            </a:fld>
            <a:endParaRPr lang="en-US" dirty="0"/>
          </a:p>
        </p:txBody>
      </p:sp>
    </p:spTree>
    <p:extLst>
      <p:ext uri="{BB962C8B-B14F-4D97-AF65-F5344CB8AC3E}">
        <p14:creationId xmlns:p14="http://schemas.microsoft.com/office/powerpoint/2010/main" val="1409017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smtClean="0"/>
              <a:t>If you need</a:t>
            </a:r>
            <a:r>
              <a:rPr lang="en-US" baseline="0" dirty="0" smtClean="0"/>
              <a:t> more </a:t>
            </a:r>
            <a:r>
              <a:rPr lang="en-US" baseline="0" dirty="0" smtClean="0"/>
              <a:t>help managing </a:t>
            </a:r>
            <a:r>
              <a:rPr lang="en-US" baseline="0" dirty="0" smtClean="0"/>
              <a:t>your </a:t>
            </a:r>
            <a:r>
              <a:rPr lang="en-US" baseline="0" dirty="0" smtClean="0"/>
              <a:t>stress, anxiety or </a:t>
            </a:r>
            <a:r>
              <a:rPr lang="en-US" baseline="0" dirty="0" smtClean="0"/>
              <a:t>depression, </a:t>
            </a:r>
            <a:r>
              <a:rPr lang="en-US" baseline="0" dirty="0" smtClean="0"/>
              <a:t>I would recommend you seek the services of a mental health professional. If you are an employee of TTU or TTUHSC, you have 6 free confidential counseling sessions per fiscal year thru the Employee Assistance Program also known as EAP. You can share your benefit with spouse, partner and children (18 or younger) living in your home. You can schedule 50 minute appointments Monday thru Thursday 9-6:30 and Friday 9-5. Our number also serves as a 24 hour crisis line. I would also recommend our website, where you can find many helpful resources under the resource tab or look at bio’s of each therapist under the Staff Counselor tab. </a:t>
            </a:r>
          </a:p>
          <a:p>
            <a:pPr defTabSz="949478">
              <a:defRPr/>
            </a:pPr>
            <a:r>
              <a:rPr lang="en-US" baseline="0" dirty="0" smtClean="0"/>
              <a:t>If you are </a:t>
            </a:r>
            <a:r>
              <a:rPr lang="en-US" u="sng" baseline="0" dirty="0" smtClean="0"/>
              <a:t>not</a:t>
            </a:r>
            <a:r>
              <a:rPr lang="en-US" baseline="0" dirty="0" smtClean="0"/>
              <a:t> an employee of TTU or TTUHSC, check with your HR department to find out if you have access to an Employee Assistance Program, or contact your insurance provider to see which mental health professionals in your area are covered. Thank you for completing this lesson on stress management. I hope you are able to lower your stress using positive self care and self talk. Please feel free to reach out to us at number listed if you have any questions. </a:t>
            </a:r>
            <a:endParaRPr lang="en-US" dirty="0" smtClean="0"/>
          </a:p>
          <a:p>
            <a:endParaRPr lang="en-US" dirty="0"/>
          </a:p>
        </p:txBody>
      </p:sp>
      <p:sp>
        <p:nvSpPr>
          <p:cNvPr id="4" name="Slide Number Placeholder 3"/>
          <p:cNvSpPr>
            <a:spLocks noGrp="1"/>
          </p:cNvSpPr>
          <p:nvPr>
            <p:ph type="sldNum" sz="quarter" idx="10"/>
          </p:nvPr>
        </p:nvSpPr>
        <p:spPr/>
        <p:txBody>
          <a:bodyPr/>
          <a:lstStyle/>
          <a:p>
            <a:fld id="{FFE5E5CD-376A-4B2E-BEDF-0797F6832FB2}" type="slidenum">
              <a:rPr lang="en-US" smtClean="0"/>
              <a:t>14</a:t>
            </a:fld>
            <a:endParaRPr lang="en-US" dirty="0"/>
          </a:p>
        </p:txBody>
      </p:sp>
    </p:spTree>
    <p:extLst>
      <p:ext uri="{BB962C8B-B14F-4D97-AF65-F5344CB8AC3E}">
        <p14:creationId xmlns:p14="http://schemas.microsoft.com/office/powerpoint/2010/main" val="530563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What is self care and how does it impact your mental health</a:t>
            </a:r>
            <a:r>
              <a:rPr lang="en-US" dirty="0" smtClean="0"/>
              <a:t>? </a:t>
            </a:r>
            <a:r>
              <a:rPr lang="en-US" b="1" dirty="0"/>
              <a:t>Mental health</a:t>
            </a:r>
            <a:r>
              <a:rPr lang="en-US" dirty="0"/>
              <a:t> is the successful performance of mental function.</a:t>
            </a:r>
          </a:p>
          <a:p>
            <a:r>
              <a:rPr lang="en-US" dirty="0"/>
              <a:t>The term </a:t>
            </a:r>
            <a:r>
              <a:rPr lang="en-US" b="1" dirty="0"/>
              <a:t>self-care</a:t>
            </a:r>
            <a:r>
              <a:rPr lang="en-US" dirty="0"/>
              <a:t> describes the actions that an individual might take in order to reach optimal physical and mental health. Self-care can also refer to activities that an individual engages in to relax or attain emotional well-being, such as meditating, journaling, or visiting a counselor.</a:t>
            </a:r>
          </a:p>
          <a:p>
            <a:pPr defTabSz="931774">
              <a:defRPr/>
            </a:pPr>
            <a:endParaRPr lang="en-US" dirty="0"/>
          </a:p>
          <a:p>
            <a:pPr defTabSz="931774">
              <a:defRPr/>
            </a:pPr>
            <a:r>
              <a:rPr lang="en-US" dirty="0"/>
              <a:t>I</a:t>
            </a:r>
            <a:r>
              <a:rPr lang="en-US" baseline="0" dirty="0"/>
              <a:t>t is important to note that self-care for most of us involves INTENTIONALITY</a:t>
            </a:r>
            <a:endParaRPr lang="en-US" dirty="0"/>
          </a:p>
          <a:p>
            <a:endParaRPr lang="en-US" dirty="0"/>
          </a:p>
        </p:txBody>
      </p:sp>
      <p:sp>
        <p:nvSpPr>
          <p:cNvPr id="4" name="Slide Number Placeholder 3"/>
          <p:cNvSpPr>
            <a:spLocks noGrp="1"/>
          </p:cNvSpPr>
          <p:nvPr>
            <p:ph type="sldNum" sz="quarter" idx="10"/>
          </p:nvPr>
        </p:nvSpPr>
        <p:spPr/>
        <p:txBody>
          <a:bodyPr/>
          <a:lstStyle/>
          <a:p>
            <a:fld id="{FFE5E5CD-376A-4B2E-BEDF-0797F6832FB2}" type="slidenum">
              <a:rPr lang="en-US" smtClean="0"/>
              <a:t>2</a:t>
            </a:fld>
            <a:endParaRPr lang="en-US" dirty="0"/>
          </a:p>
        </p:txBody>
      </p:sp>
    </p:spTree>
    <p:extLst>
      <p:ext uri="{BB962C8B-B14F-4D97-AF65-F5344CB8AC3E}">
        <p14:creationId xmlns:p14="http://schemas.microsoft.com/office/powerpoint/2010/main" val="719489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I believe the answer to managing stress</a:t>
            </a:r>
            <a:r>
              <a:rPr lang="en-US" baseline="0" dirty="0" smtClean="0"/>
              <a:t> is self care and self talk but before we discuss this, </a:t>
            </a:r>
            <a:r>
              <a:rPr lang="en-US" dirty="0" smtClean="0"/>
              <a:t>I want to take</a:t>
            </a:r>
            <a:r>
              <a:rPr lang="en-US" baseline="0" dirty="0" smtClean="0"/>
              <a:t> a look at the relationship between stress, anxiety, and depression. As you can see in the diagram, (CLICK) unmanaged stress becomes anxiety, (CLICK) unmanaged anxiety becomes depression. (CLICK)</a:t>
            </a:r>
          </a:p>
          <a:p>
            <a:r>
              <a:rPr lang="en-US" baseline="0" dirty="0" smtClean="0"/>
              <a:t>–Dr. Curt Thompson, a neuro-psychiatrist says </a:t>
            </a:r>
            <a:r>
              <a:rPr lang="en-US" b="1" baseline="0" dirty="0" smtClean="0"/>
              <a:t>depression becomes a symptom of the anxiety I can not manage</a:t>
            </a:r>
            <a:r>
              <a:rPr lang="en-US" baseline="0" dirty="0" smtClean="0"/>
              <a:t>. (Repeat)</a:t>
            </a:r>
          </a:p>
          <a:p>
            <a:r>
              <a:rPr lang="en-US" baseline="0" dirty="0" smtClean="0"/>
              <a:t>(CLICK) One of the best solutions to managing your anxiety or your depression is to learn to manage your stress. This is not simple or easy but it is doable, in fact, learning to manage stress is critical to our well being, both mentally and physically. </a:t>
            </a:r>
          </a:p>
          <a:p>
            <a:endParaRPr lang="en-US" baseline="0" dirty="0" smtClean="0"/>
          </a:p>
          <a:p>
            <a:r>
              <a:rPr lang="en-US" dirty="0"/>
              <a:t>*Stress continuum courtesy of Kristie Collins</a:t>
            </a:r>
          </a:p>
          <a:p>
            <a:r>
              <a:rPr lang="en-US" dirty="0"/>
              <a:t>*Brain image courtesy of </a:t>
            </a:r>
            <a:r>
              <a:rPr lang="en-US" dirty="0" smtClean="0">
                <a:hlinkClick r:id="rId3"/>
              </a:rPr>
              <a:t>https://blog.usejournal.com/failure-of-self-care-40b2c0c9542d</a:t>
            </a:r>
            <a:endParaRPr lang="en-US" dirty="0"/>
          </a:p>
        </p:txBody>
      </p:sp>
      <p:sp>
        <p:nvSpPr>
          <p:cNvPr id="4" name="Slide Number Placeholder 3"/>
          <p:cNvSpPr>
            <a:spLocks noGrp="1"/>
          </p:cNvSpPr>
          <p:nvPr>
            <p:ph type="sldNum" sz="quarter" idx="10"/>
          </p:nvPr>
        </p:nvSpPr>
        <p:spPr/>
        <p:txBody>
          <a:bodyPr/>
          <a:lstStyle/>
          <a:p>
            <a:fld id="{FFE5E5CD-376A-4B2E-BEDF-0797F6832FB2}" type="slidenum">
              <a:rPr lang="en-US" smtClean="0"/>
              <a:t>3</a:t>
            </a:fld>
            <a:endParaRPr lang="en-US" dirty="0"/>
          </a:p>
        </p:txBody>
      </p:sp>
    </p:spTree>
    <p:extLst>
      <p:ext uri="{BB962C8B-B14F-4D97-AF65-F5344CB8AC3E}">
        <p14:creationId xmlns:p14="http://schemas.microsoft.com/office/powerpoint/2010/main" val="1993755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management of anxiety and stress is key! </a:t>
            </a:r>
            <a:r>
              <a:rPr lang="en-US" dirty="0" smtClean="0"/>
              <a:t>However, it’s </a:t>
            </a:r>
            <a:r>
              <a:rPr lang="en-US" baseline="0" dirty="0" smtClean="0"/>
              <a:t>important to understand that anxiety has a direct relationship to our performance. It is much like the bell curve pictured here. (CLICK) On one side it is beneficial, a resource, a blessing. As anxiety increases so does performance. (CLICK) On the other side it is harmful, a liability, a curse.  On this side of the curve performance starts to decrease. I am sure you have experienced both sides of this curve. Anxiety, like food, is not something you can simply get rid of. As you can see it takes anxiety to have high performance. Olympic athletes are trained to operate in the (CLICK) green zone. However, if you are performing at an optimal level, you are very close to crossing the line were it then begins to cause negative symptoms. </a:t>
            </a:r>
          </a:p>
          <a:p>
            <a:endParaRPr lang="en-US" baseline="0" dirty="0" smtClean="0"/>
          </a:p>
          <a:p>
            <a:endParaRPr lang="en-US" baseline="0" dirty="0" smtClean="0"/>
          </a:p>
          <a:p>
            <a:pPr defTabSz="931774">
              <a:defRPr/>
            </a:pPr>
            <a:r>
              <a:rPr lang="en-US" baseline="0" dirty="0" smtClean="0"/>
              <a:t>*Image courtesy of Kristie Collins</a:t>
            </a:r>
          </a:p>
          <a:p>
            <a:endParaRPr lang="en-US" dirty="0"/>
          </a:p>
        </p:txBody>
      </p:sp>
      <p:sp>
        <p:nvSpPr>
          <p:cNvPr id="4" name="Slide Number Placeholder 3"/>
          <p:cNvSpPr>
            <a:spLocks noGrp="1"/>
          </p:cNvSpPr>
          <p:nvPr>
            <p:ph type="sldNum" sz="quarter" idx="10"/>
          </p:nvPr>
        </p:nvSpPr>
        <p:spPr/>
        <p:txBody>
          <a:bodyPr/>
          <a:lstStyle/>
          <a:p>
            <a:fld id="{FFE5E5CD-376A-4B2E-BEDF-0797F6832FB2}" type="slidenum">
              <a:rPr lang="en-US" smtClean="0"/>
              <a:t>4</a:t>
            </a:fld>
            <a:endParaRPr lang="en-US" dirty="0"/>
          </a:p>
        </p:txBody>
      </p:sp>
    </p:spTree>
    <p:extLst>
      <p:ext uri="{BB962C8B-B14F-4D97-AF65-F5344CB8AC3E}">
        <p14:creationId xmlns:p14="http://schemas.microsoft.com/office/powerpoint/2010/main" val="1037948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baseline="0" dirty="0" smtClean="0"/>
              <a:t>Anxiety is a physical response. Now, I want you to think about the brain having 2 parts, human and animal. The (CLICK) human part of the brain, or the prefrontal cortex is the rational part of the brain. It is used to define, create, respond, plan, reason, and judge.  Where as, the (CLICK) animal part of the brain or the limbic system is more emotional. The limbic system includes the thalamus and the amygdala which you can see are blue in our diagram. It is our smoke detector or our fight/flight and freeze response. </a:t>
            </a:r>
          </a:p>
          <a:p>
            <a:pPr defTabSz="949478">
              <a:defRPr/>
            </a:pPr>
            <a:endParaRPr lang="en-US" baseline="0" dirty="0" smtClean="0"/>
          </a:p>
          <a:p>
            <a:pPr defTabSz="949478">
              <a:defRPr/>
            </a:pPr>
            <a:r>
              <a:rPr lang="en-US" baseline="0" dirty="0" smtClean="0"/>
              <a:t>You can also think in terms of a horse and rider. The horse or limbic part of the brain is strong and powerful but needs the rider or prefrontal cortex to reign in that strength. Now lets look at the limbic system a little closer:</a:t>
            </a:r>
          </a:p>
          <a:p>
            <a:pPr defTabSz="949478">
              <a:defRPr/>
            </a:pPr>
            <a:endParaRPr lang="en-US" baseline="0" dirty="0" smtClean="0"/>
          </a:p>
          <a:p>
            <a:r>
              <a:rPr lang="en-US" dirty="0" smtClean="0"/>
              <a:t>When faced with a threatening situation, our thalamus, which receives incoming stimuli, sends signals to both the amygdala and the cortex.</a:t>
            </a:r>
          </a:p>
          <a:p>
            <a:r>
              <a:rPr lang="en-US" dirty="0" smtClean="0"/>
              <a:t>If the amygdala senses danger, it instantly  begins the fight-or-flight response before the cortex has time to overrule it.</a:t>
            </a:r>
          </a:p>
          <a:p>
            <a:r>
              <a:rPr lang="en-US" dirty="0" smtClean="0"/>
              <a:t>This triggers the release of adrenaline (epinephrine), which leads to increased heart rate, blood pressure, and breathing. You may experience a racing heart, shaking, sweating, and nausea as this happens.</a:t>
            </a:r>
          </a:p>
          <a:p>
            <a:r>
              <a:rPr lang="en-US" dirty="0" smtClean="0"/>
              <a:t>In this way, the (CLICK) amygdala triggers a sudden and intense unconscious emotional response that shuts off the cortex, making it hard for you to </a:t>
            </a:r>
            <a:r>
              <a:rPr lang="en-US" b="1" dirty="0" smtClean="0"/>
              <a:t>think clearly</a:t>
            </a:r>
            <a:r>
              <a:rPr lang="en-US" dirty="0" smtClean="0"/>
              <a:t> about the situation. As your brain triggers the release of stress hormones such as cortisol, you find it increasingly hard to problem solve and concentrate. This whole process takes a toll, and you may not recover to your original level of functioning for several hours.</a:t>
            </a:r>
          </a:p>
          <a:p>
            <a:endParaRPr lang="en-US" dirty="0" smtClean="0"/>
          </a:p>
          <a:p>
            <a:r>
              <a:rPr lang="en-US" dirty="0" smtClean="0"/>
              <a:t>In more simple</a:t>
            </a:r>
            <a:r>
              <a:rPr lang="en-US" baseline="0" dirty="0" smtClean="0"/>
              <a:t> terms: </a:t>
            </a:r>
            <a:r>
              <a:rPr lang="en-US" dirty="0" smtClean="0"/>
              <a:t>the amygdala</a:t>
            </a:r>
            <a:r>
              <a:rPr lang="en-US" baseline="0" dirty="0" smtClean="0"/>
              <a:t> reroutes oxygen from you brain, sending it to your extremities, your arms and legs, so that you can run or fight. </a:t>
            </a:r>
            <a:endParaRPr lang="en-US" dirty="0" smtClean="0"/>
          </a:p>
          <a:p>
            <a:r>
              <a:rPr lang="en-US" dirty="0" smtClean="0"/>
              <a:t>Now,</a:t>
            </a:r>
            <a:r>
              <a:rPr lang="en-US" baseline="0" dirty="0" smtClean="0"/>
              <a:t> if you were in immediate danger, imagine how helpful this process would be. If you needed to escape from a predator this subconscious mechanism would have amazing benefits. The problem is, few of us, actually need to physically escape from a real danger on a daily basis.  Therefore, this release of hormones becomes incredibly uncomfortable. </a:t>
            </a:r>
          </a:p>
          <a:p>
            <a:endParaRPr lang="en-US" baseline="0" dirty="0" smtClean="0"/>
          </a:p>
          <a:p>
            <a:pPr defTabSz="931774">
              <a:defRPr/>
            </a:pPr>
            <a:r>
              <a:rPr lang="en-US" dirty="0"/>
              <a:t>*Slide courtesy of Kristie Collins</a:t>
            </a:r>
          </a:p>
          <a:p>
            <a:pPr defTabSz="931774">
              <a:defRPr/>
            </a:pPr>
            <a:r>
              <a:rPr lang="en-US" dirty="0"/>
              <a:t>*Brain image courtesy of </a:t>
            </a:r>
            <a:r>
              <a:rPr lang="en-US" dirty="0" smtClean="0">
                <a:hlinkClick r:id="rId3"/>
              </a:rPr>
              <a:t>https://www.abqjournal.com/808912/retrain-your-brain-for-better-financial-decisions.html</a:t>
            </a:r>
            <a:endParaRPr lang="en-US" dirty="0"/>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FFE5E5CD-376A-4B2E-BEDF-0797F6832FB2}" type="slidenum">
              <a:rPr lang="en-US" smtClean="0"/>
              <a:t>5</a:t>
            </a:fld>
            <a:endParaRPr lang="en-US" dirty="0"/>
          </a:p>
        </p:txBody>
      </p:sp>
    </p:spTree>
    <p:extLst>
      <p:ext uri="{BB962C8B-B14F-4D97-AF65-F5344CB8AC3E}">
        <p14:creationId xmlns:p14="http://schemas.microsoft.com/office/powerpoint/2010/main" val="1134961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In the movie Mall Cop, Paul </a:t>
            </a:r>
            <a:r>
              <a:rPr lang="en-US" baseline="0" dirty="0" err="1" smtClean="0"/>
              <a:t>Blart</a:t>
            </a:r>
            <a:r>
              <a:rPr lang="en-US" baseline="0" dirty="0" smtClean="0"/>
              <a:t> played by Kevin James is trying to issue a citation to an older gentleman on a scooter for reckless driving in the mall. </a:t>
            </a:r>
            <a:r>
              <a:rPr lang="en-US" dirty="0" smtClean="0"/>
              <a:t>The</a:t>
            </a:r>
            <a:r>
              <a:rPr lang="en-US" baseline="0" dirty="0" smtClean="0"/>
              <a:t> amygdala is very similar to Paul </a:t>
            </a:r>
            <a:r>
              <a:rPr lang="en-US" baseline="0" dirty="0" err="1" smtClean="0"/>
              <a:t>Blart</a:t>
            </a:r>
            <a:r>
              <a:rPr lang="en-US" baseline="0" dirty="0" smtClean="0"/>
              <a:t>. While the mall cop is convinced this man on the scooter is a risk, if you’ve seen the movie, it is clear he is not. The mall cop does not know the difference in real and perceived danger and so he is over functioning in his role as a protector. This is often what our amygdala does for us. </a:t>
            </a:r>
          </a:p>
          <a:p>
            <a:pPr defTabSz="931774">
              <a:defRPr/>
            </a:pPr>
            <a:endParaRPr lang="en-US" dirty="0" smtClean="0"/>
          </a:p>
          <a:p>
            <a:r>
              <a:rPr lang="en-US" dirty="0" smtClean="0"/>
              <a:t>I want</a:t>
            </a:r>
            <a:r>
              <a:rPr lang="en-US" baseline="0" dirty="0" smtClean="0"/>
              <a:t> you to imagine that you each have a (CLICK) mall cop inside of your brain. His name is SAM this stands for (CLICK)search, (CLICK)alert, and (CLICK)mobilize. This is what he has been created to do. Like the amygdala, he serves an import function when you are in danger (his job is to protect) but when he is reacting to perceived danger, such as, failing an exam or getting a parking ticket,  you will need to tell him to stop sounding the alarm and calm down. </a:t>
            </a:r>
          </a:p>
          <a:p>
            <a:endParaRPr lang="en-US" baseline="0" dirty="0" smtClean="0"/>
          </a:p>
          <a:p>
            <a:r>
              <a:rPr lang="en-US" baseline="0" dirty="0" smtClean="0"/>
              <a:t>Example: fire detector</a:t>
            </a:r>
          </a:p>
          <a:p>
            <a:endParaRPr lang="en-US" baseline="0" dirty="0" smtClean="0"/>
          </a:p>
          <a:p>
            <a:r>
              <a:rPr lang="en-US" baseline="0" dirty="0" smtClean="0"/>
              <a:t>***What are some of the dangers you are facing right now? Have  you felt the need to run, fight, or hide? What symptoms have you felt in your body?</a:t>
            </a:r>
          </a:p>
          <a:p>
            <a:endParaRPr lang="en-US" baseline="0" dirty="0" smtClean="0"/>
          </a:p>
          <a:p>
            <a:pPr defTabSz="931774">
              <a:defRPr/>
            </a:pPr>
            <a:r>
              <a:rPr lang="en-US" baseline="0" dirty="0" smtClean="0"/>
              <a:t>*Image courtesy of Kristie Collins</a:t>
            </a:r>
          </a:p>
          <a:p>
            <a:pPr defTabSz="931774">
              <a:defRPr/>
            </a:pPr>
            <a:r>
              <a:rPr lang="en-US" baseline="0" dirty="0" smtClean="0"/>
              <a:t>*Mall cop image courtesy of </a:t>
            </a:r>
            <a:r>
              <a:rPr lang="en-US" dirty="0" smtClean="0">
                <a:hlinkClick r:id="rId3"/>
              </a:rPr>
              <a:t>https://theloudhouse.fandom.com/wiki/Mall_Cop_Captain</a:t>
            </a:r>
            <a:endParaRPr lang="en-US" baseline="0" dirty="0" smtClean="0"/>
          </a:p>
          <a:p>
            <a:pPr defTabSz="931774">
              <a:defRPr/>
            </a:pPr>
            <a:endParaRPr lang="en-US" baseline="0" dirty="0" smtClean="0"/>
          </a:p>
          <a:p>
            <a:endParaRPr lang="en-US" baseline="0" dirty="0" smtClean="0"/>
          </a:p>
          <a:p>
            <a:endParaRPr lang="en-US" baseline="0" dirty="0"/>
          </a:p>
        </p:txBody>
      </p:sp>
      <p:sp>
        <p:nvSpPr>
          <p:cNvPr id="4" name="Slide Number Placeholder 3"/>
          <p:cNvSpPr>
            <a:spLocks noGrp="1"/>
          </p:cNvSpPr>
          <p:nvPr>
            <p:ph type="sldNum" sz="quarter" idx="10"/>
          </p:nvPr>
        </p:nvSpPr>
        <p:spPr/>
        <p:txBody>
          <a:bodyPr/>
          <a:lstStyle/>
          <a:p>
            <a:fld id="{FFE5E5CD-376A-4B2E-BEDF-0797F6832FB2}" type="slidenum">
              <a:rPr lang="en-US" smtClean="0"/>
              <a:t>6</a:t>
            </a:fld>
            <a:endParaRPr lang="en-US" dirty="0"/>
          </a:p>
        </p:txBody>
      </p:sp>
    </p:spTree>
    <p:extLst>
      <p:ext uri="{BB962C8B-B14F-4D97-AF65-F5344CB8AC3E}">
        <p14:creationId xmlns:p14="http://schemas.microsoft.com/office/powerpoint/2010/main" val="3858301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image is called a window of tolerance.  (CLICK) Between the 2 lines is the window where your emotions can be tolerated and regulated. In this window you are engaging your higher brain or your human brain. It is here that you are most rational. The yellow boxes represent the point were you start to become dysregulated but you still have some control. (CLICK) Above the line you will proceed into a state of Hyper arousal. This is your fight or flight response. Here you might experience anger, feeling overwhelmed, increases sensations, flooded emotional reactivity, hyper vigilance, intrusive imagery, flashbacks, disorganized cognitive processing. This is your sympathetic response and it displays symptom of anxiety. (CLICK) Below the line is Hypo arousal. This is  your freeze response. Here you might feel zoned out or numb, time can go missing, your might have absence of sensation, disabled cognitive processing, and/or reduced physical movement. These symptoms are more representative of depression. </a:t>
            </a:r>
          </a:p>
          <a:p>
            <a:endParaRPr lang="en-US" baseline="0" dirty="0" smtClean="0"/>
          </a:p>
          <a:p>
            <a:pPr defTabSz="931774">
              <a:defRPr/>
            </a:pPr>
            <a:r>
              <a:rPr lang="en-US" dirty="0"/>
              <a:t>*Image courtesy of Kristie Collins</a:t>
            </a:r>
          </a:p>
          <a:p>
            <a:endParaRPr lang="en-US" dirty="0"/>
          </a:p>
        </p:txBody>
      </p:sp>
      <p:sp>
        <p:nvSpPr>
          <p:cNvPr id="4" name="Slide Number Placeholder 3"/>
          <p:cNvSpPr>
            <a:spLocks noGrp="1"/>
          </p:cNvSpPr>
          <p:nvPr>
            <p:ph type="sldNum" sz="quarter" idx="10"/>
          </p:nvPr>
        </p:nvSpPr>
        <p:spPr/>
        <p:txBody>
          <a:bodyPr/>
          <a:lstStyle/>
          <a:p>
            <a:fld id="{FFE5E5CD-376A-4B2E-BEDF-0797F6832FB2}" type="slidenum">
              <a:rPr lang="en-US" smtClean="0"/>
              <a:t>7</a:t>
            </a:fld>
            <a:endParaRPr lang="en-US" dirty="0"/>
          </a:p>
        </p:txBody>
      </p:sp>
    </p:spTree>
    <p:extLst>
      <p:ext uri="{BB962C8B-B14F-4D97-AF65-F5344CB8AC3E}">
        <p14:creationId xmlns:p14="http://schemas.microsoft.com/office/powerpoint/2010/main" val="1841601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Whether you were born with a brain that tends to create anxiety or acquired your anxiety problems as a result of life experiences, you can cope with anxiety. We have proof </a:t>
            </a:r>
          </a:p>
          <a:p>
            <a:r>
              <a:rPr lang="en-US" b="1" i="1" dirty="0"/>
              <a:t>through science that a positive </a:t>
            </a:r>
          </a:p>
          <a:p>
            <a:r>
              <a:rPr lang="en-US" b="1" i="1" dirty="0"/>
              <a:t>environment can turn off bad genes. </a:t>
            </a:r>
          </a:p>
          <a:p>
            <a:r>
              <a:rPr lang="en-US" sz="1100" b="1" dirty="0"/>
              <a:t>-Rewire Your Anxious Brain by Pittman and Karle</a:t>
            </a:r>
            <a:endParaRPr lang="en-US" sz="1000" dirty="0"/>
          </a:p>
        </p:txBody>
      </p:sp>
      <p:sp>
        <p:nvSpPr>
          <p:cNvPr id="4" name="Slide Number Placeholder 3"/>
          <p:cNvSpPr>
            <a:spLocks noGrp="1"/>
          </p:cNvSpPr>
          <p:nvPr>
            <p:ph type="sldNum" sz="quarter" idx="10"/>
          </p:nvPr>
        </p:nvSpPr>
        <p:spPr/>
        <p:txBody>
          <a:bodyPr/>
          <a:lstStyle/>
          <a:p>
            <a:fld id="{FFE5E5CD-376A-4B2E-BEDF-0797F6832FB2}" type="slidenum">
              <a:rPr lang="en-US" smtClean="0"/>
              <a:t>8</a:t>
            </a:fld>
            <a:endParaRPr lang="en-US" dirty="0"/>
          </a:p>
        </p:txBody>
      </p:sp>
    </p:spTree>
    <p:extLst>
      <p:ext uri="{BB962C8B-B14F-4D97-AF65-F5344CB8AC3E}">
        <p14:creationId xmlns:p14="http://schemas.microsoft.com/office/powerpoint/2010/main" val="1975178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back</a:t>
            </a:r>
            <a:r>
              <a:rPr lang="en-US" baseline="0" dirty="0" smtClean="0"/>
              <a:t> to managing stress. </a:t>
            </a:r>
          </a:p>
          <a:p>
            <a:r>
              <a:rPr lang="en-US" baseline="0" dirty="0" smtClean="0"/>
              <a:t>(CLICK) Self Talk and (CLICK) Self Care are the solution to mental health. </a:t>
            </a:r>
          </a:p>
          <a:p>
            <a:r>
              <a:rPr lang="en-US" baseline="0" dirty="0" smtClean="0"/>
              <a:t>(CLICK) Self talk is the inner dialogue we have going in our head every waking moment, it is either positive, negative, or neutral. This is important because what you tell yourself, becomes you reality. An article in Psychology Today says that 70% of our thoughts are negative. Dr. Leaf in her book, Switch on Your Brain, says that 75-98% of mental, physical, and behavioral illness comes from our thought life. An important tip here is to talk to yourself the way you would talk to someone you love. </a:t>
            </a:r>
          </a:p>
          <a:p>
            <a:r>
              <a:rPr lang="en-US" baseline="0" dirty="0" smtClean="0"/>
              <a:t>(CLICK) Self Care can include many things but a good place to start is aerobic exercise (15-18 minutes can have the same affect as an SSRI or antidepressant with the effects lasting up to 6 hours, proper sleep (most of us need 6-8 hours each night), mindfulness practices (we will discuss this in a following slide), connected relationships (this might prove challenging during a quarantine but is always important), humor, gratitude, and/or spirituality. Most importantly, each of these will require (CLICK) intentionality. I would like you to go to our resource page. The website address is in the top right hand corner of this slide. Now, pause the presentation and take a few minutes to look around. See if you can identify one resource you might be able to use today. ***What did you find helpful on the resource page?</a:t>
            </a:r>
          </a:p>
          <a:p>
            <a:endParaRPr lang="en-US" baseline="0" dirty="0" smtClean="0"/>
          </a:p>
          <a:p>
            <a:pPr defTabSz="931774">
              <a:defRPr/>
            </a:pPr>
            <a:r>
              <a:rPr lang="en-US" dirty="0"/>
              <a:t>Image courtesy of Kristie Collins</a:t>
            </a:r>
          </a:p>
          <a:p>
            <a:r>
              <a:rPr lang="en-US" dirty="0" smtClean="0"/>
              <a:t>Dr.</a:t>
            </a:r>
            <a:r>
              <a:rPr lang="en-US" baseline="0" dirty="0" smtClean="0"/>
              <a:t> Raj </a:t>
            </a:r>
            <a:r>
              <a:rPr lang="en-US" baseline="0" dirty="0" err="1" smtClean="0"/>
              <a:t>Raghunathan</a:t>
            </a:r>
            <a:r>
              <a:rPr lang="en-US" baseline="0" dirty="0" smtClean="0"/>
              <a:t>, “How Negative Is Your ‘Mental Chatter’?,” Psychology Today, October 10, 2013</a:t>
            </a:r>
          </a:p>
          <a:p>
            <a:r>
              <a:rPr lang="en-US" baseline="0" dirty="0" smtClean="0"/>
              <a:t>Dr. Caroline Leaf, Switch On Your Brain: The Key to Peak Happiness, Thinking, and Health</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FFE5E5CD-376A-4B2E-BEDF-0797F6832FB2}" type="slidenum">
              <a:rPr lang="en-US" smtClean="0"/>
              <a:t>9</a:t>
            </a:fld>
            <a:endParaRPr lang="en-US" dirty="0"/>
          </a:p>
        </p:txBody>
      </p:sp>
    </p:spTree>
    <p:extLst>
      <p:ext uri="{BB962C8B-B14F-4D97-AF65-F5344CB8AC3E}">
        <p14:creationId xmlns:p14="http://schemas.microsoft.com/office/powerpoint/2010/main" val="2045508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12/14/2020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12/14/2020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12/14/2020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omments" Target="../comments/commen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2.m4a"/><Relationship Id="rId7" Type="http://schemas.openxmlformats.org/officeDocument/2006/relationships/image" Target="../media/image15.png"/><Relationship Id="rId2" Type="http://schemas.microsoft.com/office/2007/relationships/media" Target="../media/media12.m4a"/><Relationship Id="rId1" Type="http://schemas.openxmlformats.org/officeDocument/2006/relationships/tags" Target="../tags/tag3.xml"/><Relationship Id="rId6" Type="http://schemas.openxmlformats.org/officeDocument/2006/relationships/image" Target="../media/image14.jpe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omments" Target="../comments/commen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hyperlink" Target="http://www.ttuhsc.edu/counseling" TargetMode="External"/><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11" Type="http://schemas.openxmlformats.org/officeDocument/2006/relationships/image" Target="../media/image2.png"/><Relationship Id="rId5" Type="http://schemas.openxmlformats.org/officeDocument/2006/relationships/diagramData" Target="../diagrams/data1.xml"/><Relationship Id="rId10" Type="http://schemas.openxmlformats.org/officeDocument/2006/relationships/image" Target="../media/image5.jp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audio" Target="../media/media6.m4a"/><Relationship Id="rId7" Type="http://schemas.openxmlformats.org/officeDocument/2006/relationships/diagramLayout" Target="../diagrams/layout2.xml"/><Relationship Id="rId12" Type="http://schemas.openxmlformats.org/officeDocument/2006/relationships/image" Target="../media/image2.png"/><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diagramData" Target="../diagrams/data2.xml"/><Relationship Id="rId11" Type="http://schemas.openxmlformats.org/officeDocument/2006/relationships/image" Target="../media/image10.png"/><Relationship Id="rId5" Type="http://schemas.openxmlformats.org/officeDocument/2006/relationships/notesSlide" Target="../notesSlides/notesSlide6.xml"/><Relationship Id="rId10" Type="http://schemas.microsoft.com/office/2007/relationships/diagramDrawing" Target="../diagrams/drawing2.xml"/><Relationship Id="rId4" Type="http://schemas.openxmlformats.org/officeDocument/2006/relationships/slideLayout" Target="../slideLayouts/slideLayout2.xml"/><Relationship Id="rId9" Type="http://schemas.openxmlformats.org/officeDocument/2006/relationships/diagramColors" Target="../diagrams/colors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1.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3.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audio" Target="../media/media9.m4a"/><Relationship Id="rId7" Type="http://schemas.openxmlformats.org/officeDocument/2006/relationships/diagramLayout" Target="../diagrams/layout3.xml"/><Relationship Id="rId12" Type="http://schemas.openxmlformats.org/officeDocument/2006/relationships/image" Target="../media/image2.png"/><Relationship Id="rId2" Type="http://schemas.microsoft.com/office/2007/relationships/media" Target="../media/media9.m4a"/><Relationship Id="rId1" Type="http://schemas.openxmlformats.org/officeDocument/2006/relationships/tags" Target="../tags/tag2.xml"/><Relationship Id="rId6" Type="http://schemas.openxmlformats.org/officeDocument/2006/relationships/diagramData" Target="../diagrams/data3.xml"/><Relationship Id="rId11" Type="http://schemas.openxmlformats.org/officeDocument/2006/relationships/hyperlink" Target="https://www.ttuhsc.edu/centers-institutes/counseling/resouces.aspx" TargetMode="External"/><Relationship Id="rId5" Type="http://schemas.openxmlformats.org/officeDocument/2006/relationships/notesSlide" Target="../notesSlides/notesSlide9.xml"/><Relationship Id="rId10" Type="http://schemas.microsoft.com/office/2007/relationships/diagramDrawing" Target="../diagrams/drawing3.xml"/><Relationship Id="rId4" Type="http://schemas.openxmlformats.org/officeDocument/2006/relationships/slideLayout" Target="../slideLayouts/slideLayout7.xml"/><Relationship Id="rId9" Type="http://schemas.openxmlformats.org/officeDocument/2006/relationships/diagramColors" Target="../diagrams/colors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Managing Stress</a:t>
            </a:r>
          </a:p>
        </p:txBody>
      </p:sp>
      <p:sp>
        <p:nvSpPr>
          <p:cNvPr id="3" name="Subtitle 2"/>
          <p:cNvSpPr>
            <a:spLocks noGrp="1"/>
          </p:cNvSpPr>
          <p:nvPr>
            <p:ph type="subTitle" idx="1"/>
          </p:nvPr>
        </p:nvSpPr>
        <p:spPr>
          <a:xfrm>
            <a:off x="2417780" y="3531204"/>
            <a:ext cx="9693864" cy="1747378"/>
          </a:xfrm>
        </p:spPr>
        <p:txBody>
          <a:bodyPr>
            <a:normAutofit/>
          </a:bodyPr>
          <a:lstStyle/>
          <a:p>
            <a:r>
              <a:rPr lang="en-US" b="1" dirty="0"/>
              <a:t>The importance of self care and how it affects your mental health</a:t>
            </a:r>
          </a:p>
          <a:p>
            <a:r>
              <a:rPr lang="en-US" dirty="0"/>
              <a:t>Kristie Collins, LPC, LMFT</a:t>
            </a:r>
          </a:p>
          <a:p>
            <a:r>
              <a:rPr lang="en-US" dirty="0"/>
              <a:t>Associate Director for the Counseling Center @TTUHSC</a:t>
            </a:r>
          </a:p>
          <a:p>
            <a:endParaRPr lang="en-US" dirty="0"/>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30225819"/>
      </p:ext>
    </p:extLst>
  </p:cSld>
  <p:clrMapOvr>
    <a:masterClrMapping/>
  </p:clrMapOvr>
  <mc:AlternateContent xmlns:mc="http://schemas.openxmlformats.org/markup-compatibility/2006">
    <mc:Choice xmlns:p14="http://schemas.microsoft.com/office/powerpoint/2010/main" Requires="p14">
      <p:transition spd="slow" p14:dur="1250" advTm="7666">
        <p14:switch dir="r"/>
      </p:transition>
    </mc:Choice>
    <mc:Fallback>
      <p:transition spd="slow" advTm="76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itle 1"/>
          <p:cNvSpPr txBox="1">
            <a:spLocks noGrp="1"/>
          </p:cNvSpPr>
          <p:nvPr>
            <p:ph type="title"/>
          </p:nvPr>
        </p:nvSpPr>
        <p:spPr>
          <a:prstGeom prst="rect">
            <a:avLst/>
          </a:prstGeom>
        </p:spPr>
        <p:txBody>
          <a:bodyPr/>
          <a:lstStyle/>
          <a:p>
            <a:r>
              <a:rPr dirty="0"/>
              <a:t>Conscious vs. subconscious Mind</a:t>
            </a:r>
          </a:p>
        </p:txBody>
      </p:sp>
      <p:pic>
        <p:nvPicPr>
          <p:cNvPr id="169" name="Picture 2" descr="Picture 2"/>
          <p:cNvPicPr>
            <a:picLocks noChangeAspect="1"/>
          </p:cNvPicPr>
          <p:nvPr/>
        </p:nvPicPr>
        <p:blipFill>
          <a:blip r:embed="rId5">
            <a:extLst/>
          </a:blip>
          <a:stretch>
            <a:fillRect/>
          </a:stretch>
        </p:blipFill>
        <p:spPr>
          <a:xfrm>
            <a:off x="1153046" y="1978448"/>
            <a:ext cx="5627718" cy="3477986"/>
          </a:xfrm>
          <a:prstGeom prst="rect">
            <a:avLst/>
          </a:prstGeom>
          <a:ln w="12700">
            <a:miter lim="400000"/>
          </a:ln>
        </p:spPr>
      </p:pic>
      <p:grpSp>
        <p:nvGrpSpPr>
          <p:cNvPr id="172" name="Line Callout 1 3"/>
          <p:cNvGrpSpPr/>
          <p:nvPr/>
        </p:nvGrpSpPr>
        <p:grpSpPr>
          <a:xfrm>
            <a:off x="4103745" y="2094658"/>
            <a:ext cx="4984488" cy="780123"/>
            <a:chOff x="-1" y="392929"/>
            <a:chExt cx="4984487" cy="780122"/>
          </a:xfrm>
        </p:grpSpPr>
        <p:sp>
          <p:nvSpPr>
            <p:cNvPr id="170" name="Rectangle"/>
            <p:cNvSpPr/>
            <p:nvPr/>
          </p:nvSpPr>
          <p:spPr>
            <a:xfrm>
              <a:off x="-1" y="499541"/>
              <a:ext cx="4984487" cy="618335"/>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71" name="Conscious Mind  - 5 to 7 thoughts every second"/>
            <p:cNvSpPr txBox="1"/>
            <p:nvPr/>
          </p:nvSpPr>
          <p:spPr>
            <a:xfrm>
              <a:off x="-1" y="392929"/>
              <a:ext cx="4984487" cy="7801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a:solidFill>
                    <a:srgbClr val="FFFFFF"/>
                  </a:solidFill>
                </a:defRPr>
              </a:lvl1pPr>
            </a:lstStyle>
            <a:p>
              <a:r>
                <a:rPr dirty="0"/>
                <a:t>Conscious Mind  - 5 to 7 thoughts every second </a:t>
              </a:r>
            </a:p>
          </p:txBody>
        </p:sp>
      </p:grpSp>
      <p:grpSp>
        <p:nvGrpSpPr>
          <p:cNvPr id="175" name="Line Callout 1 5"/>
          <p:cNvGrpSpPr/>
          <p:nvPr/>
        </p:nvGrpSpPr>
        <p:grpSpPr>
          <a:xfrm>
            <a:off x="4364182" y="3709306"/>
            <a:ext cx="5511340" cy="546811"/>
            <a:chOff x="0" y="51715"/>
            <a:chExt cx="5511339" cy="546810"/>
          </a:xfrm>
        </p:grpSpPr>
        <p:sp>
          <p:nvSpPr>
            <p:cNvPr id="173" name="Rectangle"/>
            <p:cNvSpPr/>
            <p:nvPr/>
          </p:nvSpPr>
          <p:spPr>
            <a:xfrm>
              <a:off x="0" y="51715"/>
              <a:ext cx="5511339" cy="546810"/>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74" name="Subconscious Mind – 2 million bits in info every second"/>
            <p:cNvSpPr txBox="1"/>
            <p:nvPr/>
          </p:nvSpPr>
          <p:spPr>
            <a:xfrm>
              <a:off x="0" y="140456"/>
              <a:ext cx="5511339" cy="3693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r>
                <a:rPr dirty="0"/>
                <a:t>Subconscious Mind – 2 million bits </a:t>
              </a:r>
              <a:r>
                <a:rPr lang="en-US" dirty="0"/>
                <a:t>of</a:t>
              </a:r>
              <a:r>
                <a:rPr dirty="0"/>
                <a:t> info every second</a:t>
              </a:r>
            </a:p>
          </p:txBody>
        </p:sp>
      </p:grpSp>
      <p:sp>
        <p:nvSpPr>
          <p:cNvPr id="4" name="Double Wave 3"/>
          <p:cNvSpPr/>
          <p:nvPr/>
        </p:nvSpPr>
        <p:spPr>
          <a:xfrm>
            <a:off x="6358271" y="4508206"/>
            <a:ext cx="4696584" cy="1339634"/>
          </a:xfrm>
          <a:prstGeom prst="doubleWave">
            <a:avLst>
              <a:gd name="adj1" fmla="val 12500"/>
              <a:gd name="adj2" fmla="val 233"/>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Problem: Much of our negative thinking happens in the subconscious mind while we are unaware</a:t>
            </a:r>
          </a:p>
          <a:p>
            <a:pPr algn="ct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81480493"/>
      </p:ext>
    </p:extLst>
  </p:cSld>
  <p:clrMapOvr>
    <a:masterClrMapping/>
  </p:clrMapOvr>
  <mc:AlternateContent xmlns:mc="http://schemas.openxmlformats.org/markup-compatibility/2006">
    <mc:Choice xmlns:p14="http://schemas.microsoft.com/office/powerpoint/2010/main" Requires="p14">
      <p:transition spd="slow" p14:dur="1250" advTm="24420">
        <p14:switch dir="r"/>
      </p:transition>
    </mc:Choice>
    <mc:Fallback>
      <p:transition spd="slow" advTm="2442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66636290"/>
              </p:ext>
            </p:extLst>
          </p:nvPr>
        </p:nvGraphicFramePr>
        <p:xfrm>
          <a:off x="868101" y="335663"/>
          <a:ext cx="10509813" cy="6347960"/>
        </p:xfrm>
        <a:graphic>
          <a:graphicData uri="http://schemas.openxmlformats.org/drawingml/2006/table">
            <a:tbl>
              <a:tblPr/>
              <a:tblGrid>
                <a:gridCol w="4087683">
                  <a:extLst>
                    <a:ext uri="{9D8B030D-6E8A-4147-A177-3AD203B41FA5}">
                      <a16:colId xmlns:a16="http://schemas.microsoft.com/office/drawing/2014/main" val="3591319910"/>
                    </a:ext>
                  </a:extLst>
                </a:gridCol>
                <a:gridCol w="6422130">
                  <a:extLst>
                    <a:ext uri="{9D8B030D-6E8A-4147-A177-3AD203B41FA5}">
                      <a16:colId xmlns:a16="http://schemas.microsoft.com/office/drawing/2014/main" val="1419382239"/>
                    </a:ext>
                  </a:extLst>
                </a:gridCol>
              </a:tblGrid>
              <a:tr h="445858">
                <a:tc>
                  <a:txBody>
                    <a:bodyPr/>
                    <a:lstStyle/>
                    <a:p>
                      <a:pPr marL="0" marR="0" fontAlgn="t">
                        <a:spcBef>
                          <a:spcPts val="0"/>
                        </a:spcBef>
                        <a:spcAft>
                          <a:spcPts val="0"/>
                        </a:spcAft>
                      </a:pPr>
                      <a:r>
                        <a:rPr lang="en-US" sz="2400" b="1" dirty="0">
                          <a:solidFill>
                            <a:schemeClr val="bg1"/>
                          </a:solidFill>
                          <a:effectLst/>
                          <a:latin typeface="Calibri" panose="020F0502020204030204" pitchFamily="34" charset="0"/>
                        </a:rPr>
                        <a:t>Anxiety-Igniting Thought</a:t>
                      </a:r>
                      <a:endParaRPr lang="en-US" sz="2400" dirty="0">
                        <a:solidFill>
                          <a:schemeClr val="bg1"/>
                        </a:solidFill>
                        <a:effectLst/>
                        <a:latin typeface="Calibri" panose="020F0502020204030204" pitchFamily="34" charset="0"/>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tx2">
                        <a:lumMod val="60000"/>
                        <a:lumOff val="40000"/>
                      </a:schemeClr>
                    </a:solidFill>
                  </a:tcPr>
                </a:tc>
                <a:tc>
                  <a:txBody>
                    <a:bodyPr/>
                    <a:lstStyle/>
                    <a:p>
                      <a:pPr marL="0" marR="0" fontAlgn="t">
                        <a:spcBef>
                          <a:spcPts val="0"/>
                        </a:spcBef>
                        <a:spcAft>
                          <a:spcPts val="0"/>
                        </a:spcAft>
                      </a:pPr>
                      <a:r>
                        <a:rPr lang="en-US" sz="2400" b="1" dirty="0">
                          <a:solidFill>
                            <a:schemeClr val="bg1"/>
                          </a:solidFill>
                          <a:effectLst/>
                          <a:latin typeface="Calibri" panose="020F0502020204030204" pitchFamily="34" charset="0"/>
                        </a:rPr>
                        <a:t>Coping Thoughts</a:t>
                      </a:r>
                      <a:endParaRPr lang="en-US" sz="2400" dirty="0">
                        <a:solidFill>
                          <a:schemeClr val="bg1"/>
                        </a:solidFill>
                        <a:effectLst/>
                        <a:latin typeface="Calibri" panose="020F0502020204030204" pitchFamily="34" charset="0"/>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216560685"/>
                  </a:ext>
                </a:extLst>
              </a:tr>
              <a:tr h="1318188">
                <a:tc>
                  <a:txBody>
                    <a:bodyPr/>
                    <a:lstStyle/>
                    <a:p>
                      <a:pPr marL="0" marR="0" fontAlgn="t">
                        <a:spcBef>
                          <a:spcPts val="0"/>
                        </a:spcBef>
                        <a:spcAft>
                          <a:spcPts val="0"/>
                        </a:spcAft>
                      </a:pPr>
                      <a:r>
                        <a:rPr lang="en-US" sz="2800" dirty="0">
                          <a:solidFill>
                            <a:schemeClr val="bg1"/>
                          </a:solidFill>
                          <a:effectLst/>
                          <a:latin typeface="Calibri" panose="020F0502020204030204" pitchFamily="34" charset="0"/>
                        </a:rPr>
                        <a:t>It's no use trying. Things will never work out for me.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tx2">
                        <a:lumMod val="75000"/>
                      </a:schemeClr>
                    </a:solidFill>
                  </a:tcPr>
                </a:tc>
                <a:tc>
                  <a:txBody>
                    <a:bodyPr/>
                    <a:lstStyle/>
                    <a:p>
                      <a:pPr marL="0" marR="0" fontAlgn="t">
                        <a:spcBef>
                          <a:spcPts val="0"/>
                        </a:spcBef>
                        <a:spcAft>
                          <a:spcPts val="0"/>
                        </a:spcAft>
                      </a:pPr>
                      <a:r>
                        <a:rPr lang="en-US" sz="2800" dirty="0">
                          <a:solidFill>
                            <a:schemeClr val="bg1"/>
                          </a:solidFill>
                          <a:effectLst/>
                          <a:latin typeface="Calibri" panose="020F0502020204030204" pitchFamily="34" charset="0"/>
                        </a:rPr>
                        <a:t>I'm going to try, because then there's at least a chance that I'll accomplish something.</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3618053761"/>
                  </a:ext>
                </a:extLst>
              </a:tr>
              <a:tr h="1207000">
                <a:tc>
                  <a:txBody>
                    <a:bodyPr/>
                    <a:lstStyle/>
                    <a:p>
                      <a:pPr marL="0" marR="0" fontAlgn="t">
                        <a:spcBef>
                          <a:spcPts val="0"/>
                        </a:spcBef>
                        <a:spcAft>
                          <a:spcPts val="0"/>
                        </a:spcAft>
                      </a:pPr>
                      <a:r>
                        <a:rPr lang="en-US" sz="2800" dirty="0">
                          <a:solidFill>
                            <a:schemeClr val="bg1"/>
                          </a:solidFill>
                          <a:effectLst/>
                          <a:latin typeface="Calibri" panose="020F0502020204030204" pitchFamily="34" charset="0"/>
                        </a:rPr>
                        <a:t>Something's going to go wrong. I can feel it.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tx2">
                        <a:lumMod val="75000"/>
                      </a:schemeClr>
                    </a:solidFill>
                  </a:tcPr>
                </a:tc>
                <a:tc>
                  <a:txBody>
                    <a:bodyPr/>
                    <a:lstStyle/>
                    <a:p>
                      <a:pPr marL="0" marR="0" fontAlgn="t">
                        <a:spcBef>
                          <a:spcPts val="0"/>
                        </a:spcBef>
                        <a:spcAft>
                          <a:spcPts val="0"/>
                        </a:spcAft>
                      </a:pPr>
                      <a:r>
                        <a:rPr lang="en-US" sz="2800" dirty="0">
                          <a:solidFill>
                            <a:schemeClr val="bg1"/>
                          </a:solidFill>
                          <a:effectLst/>
                          <a:latin typeface="Calibri" panose="020F0502020204030204" pitchFamily="34" charset="0"/>
                        </a:rPr>
                        <a:t>I don't know what's going to happen. These kinds of feelings have been wrong before.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269239879"/>
                  </a:ext>
                </a:extLst>
              </a:tr>
              <a:tr h="1318188">
                <a:tc>
                  <a:txBody>
                    <a:bodyPr/>
                    <a:lstStyle/>
                    <a:p>
                      <a:pPr marL="0" marR="0" fontAlgn="t">
                        <a:spcBef>
                          <a:spcPts val="0"/>
                        </a:spcBef>
                        <a:spcAft>
                          <a:spcPts val="0"/>
                        </a:spcAft>
                      </a:pPr>
                      <a:r>
                        <a:rPr lang="en-US" sz="2800" dirty="0">
                          <a:solidFill>
                            <a:schemeClr val="bg1"/>
                          </a:solidFill>
                          <a:effectLst/>
                          <a:latin typeface="Calibri" panose="020F0502020204030204" pitchFamily="34" charset="0"/>
                        </a:rPr>
                        <a:t>I need to focus on this thought, doubt, or concern.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tx2">
                        <a:lumMod val="75000"/>
                      </a:schemeClr>
                    </a:solidFill>
                  </a:tcPr>
                </a:tc>
                <a:tc>
                  <a:txBody>
                    <a:bodyPr/>
                    <a:lstStyle/>
                    <a:p>
                      <a:pPr marL="0" marR="0" fontAlgn="t">
                        <a:spcBef>
                          <a:spcPts val="0"/>
                        </a:spcBef>
                        <a:spcAft>
                          <a:spcPts val="0"/>
                        </a:spcAft>
                      </a:pPr>
                      <a:r>
                        <a:rPr lang="en-US" sz="2800" dirty="0">
                          <a:solidFill>
                            <a:schemeClr val="bg1"/>
                          </a:solidFill>
                          <a:effectLst/>
                          <a:latin typeface="Calibri" panose="020F0502020204030204" pitchFamily="34" charset="0"/>
                        </a:rPr>
                        <a:t>Cortex, you've spent too much time on this and need to move on.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3538079948"/>
                  </a:ext>
                </a:extLst>
              </a:tr>
              <a:tr h="911101">
                <a:tc>
                  <a:txBody>
                    <a:bodyPr/>
                    <a:lstStyle/>
                    <a:p>
                      <a:pPr marL="0" marR="0" fontAlgn="t">
                        <a:spcBef>
                          <a:spcPts val="0"/>
                        </a:spcBef>
                        <a:spcAft>
                          <a:spcPts val="0"/>
                        </a:spcAft>
                      </a:pPr>
                      <a:r>
                        <a:rPr lang="en-US" sz="2800" dirty="0">
                          <a:solidFill>
                            <a:schemeClr val="bg1"/>
                          </a:solidFill>
                          <a:effectLst/>
                          <a:latin typeface="Calibri" panose="020F0502020204030204" pitchFamily="34" charset="0"/>
                        </a:rPr>
                        <a:t>I must be competent and excel at everything I do.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tx2">
                        <a:lumMod val="75000"/>
                      </a:schemeClr>
                    </a:solidFill>
                  </a:tcPr>
                </a:tc>
                <a:tc>
                  <a:txBody>
                    <a:bodyPr/>
                    <a:lstStyle/>
                    <a:p>
                      <a:pPr marL="0" marR="0" fontAlgn="t">
                        <a:spcBef>
                          <a:spcPts val="0"/>
                        </a:spcBef>
                        <a:spcAft>
                          <a:spcPts val="0"/>
                        </a:spcAft>
                      </a:pPr>
                      <a:r>
                        <a:rPr lang="en-US" sz="2800" dirty="0">
                          <a:solidFill>
                            <a:schemeClr val="bg1"/>
                          </a:solidFill>
                          <a:effectLst/>
                          <a:latin typeface="Calibri" panose="020F0502020204030204" pitchFamily="34" charset="0"/>
                        </a:rPr>
                        <a:t>No one is perfect, I'm human and expect I'll make mistakes at times.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3195900517"/>
                  </a:ext>
                </a:extLst>
              </a:tr>
              <a:tr h="911101">
                <a:tc>
                  <a:txBody>
                    <a:bodyPr/>
                    <a:lstStyle/>
                    <a:p>
                      <a:pPr marL="0" marR="0" fontAlgn="t">
                        <a:spcBef>
                          <a:spcPts val="0"/>
                        </a:spcBef>
                        <a:spcAft>
                          <a:spcPts val="0"/>
                        </a:spcAft>
                      </a:pPr>
                      <a:r>
                        <a:rPr lang="en-US" sz="2800" dirty="0">
                          <a:solidFill>
                            <a:schemeClr val="bg1"/>
                          </a:solidFill>
                          <a:effectLst/>
                          <a:latin typeface="Calibri" panose="020F0502020204030204" pitchFamily="34" charset="0"/>
                        </a:rPr>
                        <a:t>Everyone should like me.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tx2">
                        <a:lumMod val="75000"/>
                      </a:schemeClr>
                    </a:solidFill>
                  </a:tcPr>
                </a:tc>
                <a:tc>
                  <a:txBody>
                    <a:bodyPr/>
                    <a:lstStyle/>
                    <a:p>
                      <a:pPr marL="0" marR="0" fontAlgn="t">
                        <a:spcBef>
                          <a:spcPts val="0"/>
                        </a:spcBef>
                        <a:spcAft>
                          <a:spcPts val="0"/>
                        </a:spcAft>
                      </a:pPr>
                      <a:r>
                        <a:rPr lang="en-US" sz="2800" dirty="0">
                          <a:solidFill>
                            <a:schemeClr val="bg1"/>
                          </a:solidFill>
                          <a:effectLst/>
                          <a:latin typeface="Calibri" panose="020F0502020204030204" pitchFamily="34" charset="0"/>
                        </a:rPr>
                        <a:t>No one is liked by everyone, so I'll encounter people who don't like me.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2592395639"/>
                  </a:ext>
                </a:extLst>
              </a:tr>
            </a:tbl>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51698929"/>
      </p:ext>
    </p:extLst>
  </p:cSld>
  <p:clrMapOvr>
    <a:masterClrMapping/>
  </p:clrMapOvr>
  <mc:AlternateContent xmlns:mc="http://schemas.openxmlformats.org/markup-compatibility/2006">
    <mc:Choice xmlns:p14="http://schemas.microsoft.com/office/powerpoint/2010/main" Requires="p14">
      <p:transition spd="slow" p14:dur="1250" advTm="23719">
        <p14:switch dir="r"/>
      </p:transition>
    </mc:Choice>
    <mc:Fallback>
      <p:transition spd="slow" advTm="237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Mindfulness</a:t>
            </a:r>
            <a:endParaRPr lang="en-US" dirty="0"/>
          </a:p>
        </p:txBody>
      </p:sp>
      <p:sp>
        <p:nvSpPr>
          <p:cNvPr id="3" name="Content Placeholder 2"/>
          <p:cNvSpPr>
            <a:spLocks noGrp="1"/>
          </p:cNvSpPr>
          <p:nvPr>
            <p:ph idx="1"/>
          </p:nvPr>
        </p:nvSpPr>
        <p:spPr/>
        <p:txBody>
          <a:bodyPr>
            <a:normAutofit fontScale="92500"/>
          </a:bodyPr>
          <a:lstStyle/>
          <a:p>
            <a:r>
              <a:rPr lang="en-US" sz="3600" dirty="0" smtClean="0"/>
              <a:t>Definition of </a:t>
            </a:r>
            <a:r>
              <a:rPr lang="en-US" sz="3600" u="sng" dirty="0" smtClean="0"/>
              <a:t>mindfulness</a:t>
            </a:r>
            <a:r>
              <a:rPr lang="en-US" sz="3600" dirty="0" smtClean="0"/>
              <a:t>:  maintaining a moment-by-moment awareness of our thoughts, feelings, bodily sensations, and surrounding environment.</a:t>
            </a:r>
          </a:p>
          <a:p>
            <a:r>
              <a:rPr lang="en-US" sz="3600" dirty="0" smtClean="0"/>
              <a:t>Tip: </a:t>
            </a:r>
            <a:r>
              <a:rPr lang="en-US" sz="3600" b="1" dirty="0" smtClean="0"/>
              <a:t>Pay attention to what you pay attention to!</a:t>
            </a:r>
          </a:p>
          <a:p>
            <a:r>
              <a:rPr lang="en-US" sz="3600" dirty="0" smtClean="0"/>
              <a:t>Resources: </a:t>
            </a:r>
          </a:p>
          <a:p>
            <a:endParaRPr lang="en-US" sz="3200" dirty="0" smtClean="0"/>
          </a:p>
          <a:p>
            <a:pPr marL="0" indent="0">
              <a:buNone/>
            </a:pPr>
            <a:endParaRPr lang="en-US" sz="3200" dirty="0" smtClean="0"/>
          </a:p>
          <a:p>
            <a:pPr marL="0" indent="0">
              <a:buNone/>
            </a:pPr>
            <a:endParaRPr lang="en-US" dirty="0" smtClean="0"/>
          </a:p>
          <a:p>
            <a:pPr marL="0" indent="0">
              <a:buNone/>
            </a:pPr>
            <a:endParaRPr lang="en-US" dirty="0"/>
          </a:p>
        </p:txBody>
      </p:sp>
      <p:pic>
        <p:nvPicPr>
          <p:cNvPr id="4" name="Picture 3" descr="Related image"/>
          <p:cNvPicPr/>
          <p:nvPr/>
        </p:nvPicPr>
        <p:blipFill>
          <a:blip r:embed="rId6">
            <a:extLst>
              <a:ext uri="{28A0092B-C50C-407E-A947-70E740481C1C}">
                <a14:useLocalDpi xmlns:a14="http://schemas.microsoft.com/office/drawing/2010/main" val="0"/>
              </a:ext>
            </a:extLst>
          </a:blip>
          <a:srcRect/>
          <a:stretch>
            <a:fillRect/>
          </a:stretch>
        </p:blipFill>
        <p:spPr bwMode="auto">
          <a:xfrm>
            <a:off x="4128105" y="4873652"/>
            <a:ext cx="962025" cy="962025"/>
          </a:xfrm>
          <a:prstGeom prst="rect">
            <a:avLst/>
          </a:prstGeom>
          <a:noFill/>
          <a:ln>
            <a:noFill/>
          </a:ln>
        </p:spPr>
      </p:pic>
      <p:pic>
        <p:nvPicPr>
          <p:cNvPr id="5" name="Picture 4" descr="Related image"/>
          <p:cNvPicPr/>
          <p:nvPr/>
        </p:nvPicPr>
        <p:blipFill>
          <a:blip r:embed="rId7">
            <a:extLst>
              <a:ext uri="{28A0092B-C50C-407E-A947-70E740481C1C}">
                <a14:useLocalDpi xmlns:a14="http://schemas.microsoft.com/office/drawing/2010/main" val="0"/>
              </a:ext>
            </a:extLst>
          </a:blip>
          <a:srcRect/>
          <a:stretch>
            <a:fillRect/>
          </a:stretch>
        </p:blipFill>
        <p:spPr bwMode="auto">
          <a:xfrm>
            <a:off x="5314017" y="4873652"/>
            <a:ext cx="933450" cy="933450"/>
          </a:xfrm>
          <a:prstGeom prst="rect">
            <a:avLst/>
          </a:prstGeom>
          <a:noFill/>
          <a:ln>
            <a:noFill/>
          </a:ln>
        </p:spPr>
      </p:pic>
      <p:sp>
        <p:nvSpPr>
          <p:cNvPr id="7" name="AutoShape 2" descr="Cover 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4" descr="Cover ar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6" descr="Cover ar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48786039"/>
      </p:ext>
    </p:extLst>
  </p:cSld>
  <p:clrMapOvr>
    <a:masterClrMapping/>
  </p:clrMapOvr>
  <mc:AlternateContent xmlns:mc="http://schemas.openxmlformats.org/markup-compatibility/2006">
    <mc:Choice xmlns:p14="http://schemas.microsoft.com/office/powerpoint/2010/main" Requires="p14">
      <p:transition spd="slow" p14:dur="1250" advTm="55601">
        <p14:switch dir="r"/>
      </p:transition>
    </mc:Choice>
    <mc:Fallback>
      <p:transition spd="slow" advTm="556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You can learn to manage anxiety</a:t>
            </a:r>
          </a:p>
        </p:txBody>
      </p:sp>
      <p:sp>
        <p:nvSpPr>
          <p:cNvPr id="3" name="Content Placeholder 2"/>
          <p:cNvSpPr>
            <a:spLocks noGrp="1"/>
          </p:cNvSpPr>
          <p:nvPr>
            <p:ph idx="1"/>
          </p:nvPr>
        </p:nvSpPr>
        <p:spPr>
          <a:xfrm>
            <a:off x="1451579" y="2015732"/>
            <a:ext cx="9940321" cy="3553795"/>
          </a:xfrm>
        </p:spPr>
        <p:txBody>
          <a:bodyPr>
            <a:noAutofit/>
          </a:bodyPr>
          <a:lstStyle/>
          <a:p>
            <a:pPr marL="0" indent="0">
              <a:buNone/>
            </a:pPr>
            <a:r>
              <a:rPr lang="en-US" sz="4000" b="1" dirty="0"/>
              <a:t>We have to take personal responsibility for the way we think, speak, and act. We need to stop being victims of our biology, of what happens to us and start being victors.   -</a:t>
            </a:r>
            <a:r>
              <a:rPr lang="en-US" sz="2400" b="1" dirty="0"/>
              <a:t>Dr. Caroline Leaf</a:t>
            </a:r>
            <a:endParaRPr lang="en-US" sz="40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0163452"/>
      </p:ext>
    </p:extLst>
  </p:cSld>
  <p:clrMapOvr>
    <a:masterClrMapping/>
  </p:clrMapOvr>
  <mc:AlternateContent xmlns:mc="http://schemas.openxmlformats.org/markup-compatibility/2006">
    <mc:Choice xmlns:p14="http://schemas.microsoft.com/office/powerpoint/2010/main" Requires="p14">
      <p:transition spd="slow" p14:dur="1250" advTm="16651">
        <p14:switch dir="r"/>
      </p:transition>
    </mc:Choice>
    <mc:Fallback>
      <p:transition spd="slow" advTm="166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What is Available Through the Counseling </a:t>
            </a:r>
            <a:r>
              <a:rPr lang="en-US" dirty="0" smtClean="0">
                <a:solidFill>
                  <a:srgbClr val="FF0000"/>
                </a:solidFill>
              </a:rPr>
              <a:t>Center at TTUHSC where I am employed?</a:t>
            </a:r>
            <a:endParaRPr lang="en-US" dirty="0"/>
          </a:p>
        </p:txBody>
      </p:sp>
      <p:sp>
        <p:nvSpPr>
          <p:cNvPr id="3" name="Content Placeholder 2"/>
          <p:cNvSpPr>
            <a:spLocks noGrp="1"/>
          </p:cNvSpPr>
          <p:nvPr>
            <p:ph idx="1"/>
          </p:nvPr>
        </p:nvSpPr>
        <p:spPr>
          <a:xfrm>
            <a:off x="1451579" y="2015732"/>
            <a:ext cx="9603275" cy="3981307"/>
          </a:xfrm>
        </p:spPr>
        <p:txBody>
          <a:bodyPr>
            <a:normAutofit fontScale="92500" lnSpcReduction="20000"/>
          </a:bodyPr>
          <a:lstStyle/>
          <a:p>
            <a:pPr>
              <a:buFont typeface="Wingdings" panose="05000000000000000000" pitchFamily="2" charset="2"/>
              <a:buChar char="Ø"/>
            </a:pPr>
            <a:r>
              <a:rPr lang="en-US" altLang="en-US" sz="3200" dirty="0" smtClean="0"/>
              <a:t>Counseling </a:t>
            </a:r>
            <a:r>
              <a:rPr lang="en-US" altLang="en-US" sz="3200" dirty="0"/>
              <a:t>Sessions (individual, couple, family)</a:t>
            </a:r>
          </a:p>
          <a:p>
            <a:pPr lvl="1">
              <a:buFont typeface="Wingdings" panose="05000000000000000000" pitchFamily="2" charset="2"/>
              <a:buChar char="§"/>
            </a:pPr>
            <a:r>
              <a:rPr lang="en-US" altLang="en-US" sz="2800" dirty="0" smtClean="0"/>
              <a:t>6 </a:t>
            </a:r>
            <a:r>
              <a:rPr lang="en-US" altLang="en-US" sz="2800" u="sng" dirty="0" smtClean="0"/>
              <a:t>free</a:t>
            </a:r>
            <a:r>
              <a:rPr lang="en-US" altLang="en-US" sz="2800" dirty="0" smtClean="0"/>
              <a:t> </a:t>
            </a:r>
            <a:r>
              <a:rPr lang="en-US" altLang="en-US" sz="2800" dirty="0"/>
              <a:t>sessions per employee per fiscal year</a:t>
            </a:r>
          </a:p>
          <a:p>
            <a:pPr>
              <a:buFont typeface="Wingdings" panose="05000000000000000000" pitchFamily="2" charset="2"/>
              <a:buChar char="Ø"/>
            </a:pPr>
            <a:r>
              <a:rPr lang="en-US" altLang="en-US" sz="3200" dirty="0" smtClean="0"/>
              <a:t>24-hour Crisis Line</a:t>
            </a:r>
          </a:p>
          <a:p>
            <a:pPr>
              <a:buFont typeface="Wingdings" panose="05000000000000000000" pitchFamily="2" charset="2"/>
              <a:buChar char="Ø"/>
            </a:pPr>
            <a:r>
              <a:rPr lang="en-US" sz="3200" dirty="0" smtClean="0"/>
              <a:t>Numbers </a:t>
            </a:r>
            <a:r>
              <a:rPr lang="en-US" sz="3200" dirty="0"/>
              <a:t>to Call for an Appointment</a:t>
            </a:r>
          </a:p>
          <a:p>
            <a:pPr marL="868680" lvl="1" indent="-283464">
              <a:buFont typeface="Wingdings" panose="05000000000000000000" pitchFamily="2" charset="2"/>
              <a:buChar char="§"/>
              <a:defRPr/>
            </a:pPr>
            <a:r>
              <a:rPr lang="en-US" sz="2800" dirty="0"/>
              <a:t>743-1327 or 1-800-327-0328</a:t>
            </a:r>
          </a:p>
          <a:p>
            <a:pPr marL="868680" lvl="1" indent="-283464">
              <a:spcAft>
                <a:spcPts val="1200"/>
              </a:spcAft>
              <a:buFont typeface="Wingdings" panose="05000000000000000000" pitchFamily="2" charset="2"/>
              <a:buChar char="§"/>
              <a:defRPr/>
            </a:pPr>
            <a:r>
              <a:rPr lang="en-US" sz="2800" dirty="0"/>
              <a:t>Call the Counseling Center directly; </a:t>
            </a:r>
            <a:r>
              <a:rPr lang="en-US" sz="2800" u="sng" dirty="0"/>
              <a:t>no</a:t>
            </a:r>
            <a:r>
              <a:rPr lang="en-US" sz="2800" dirty="0"/>
              <a:t> referral is needed</a:t>
            </a:r>
          </a:p>
          <a:p>
            <a:pPr marL="868680" lvl="1" indent="-283464">
              <a:spcAft>
                <a:spcPts val="1200"/>
              </a:spcAft>
              <a:buFont typeface="Wingdings" panose="05000000000000000000" pitchFamily="2" charset="2"/>
              <a:buChar char="§"/>
              <a:defRPr/>
            </a:pPr>
            <a:r>
              <a:rPr lang="en-US" sz="2800" dirty="0" smtClean="0">
                <a:hlinkClick r:id="rId5"/>
              </a:rPr>
              <a:t>www.ttuhsc.edu/counseling</a:t>
            </a:r>
            <a:endParaRPr lang="en-US" sz="2800" dirty="0" smtClean="0"/>
          </a:p>
          <a:p>
            <a:pPr>
              <a:buFont typeface="Wingdings" panose="05000000000000000000" pitchFamily="2" charset="2"/>
              <a:buChar char="Ø"/>
            </a:pPr>
            <a:endParaRPr lang="en-US" altLang="en-US" sz="3200" dirty="0" smtClean="0"/>
          </a:p>
          <a:p>
            <a:endParaRPr lang="en-US" dirty="0"/>
          </a:p>
        </p:txBody>
      </p:sp>
      <p:sp>
        <p:nvSpPr>
          <p:cNvPr id="4" name="Oval 3"/>
          <p:cNvSpPr/>
          <p:nvPr/>
        </p:nvSpPr>
        <p:spPr>
          <a:xfrm>
            <a:off x="6742790" y="5054974"/>
            <a:ext cx="4546600" cy="2476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*Due </a:t>
            </a:r>
            <a:r>
              <a:rPr lang="en-US" dirty="0"/>
              <a:t>to </a:t>
            </a:r>
            <a:r>
              <a:rPr lang="en-US" dirty="0" smtClean="0"/>
              <a:t>the </a:t>
            </a:r>
            <a:r>
              <a:rPr lang="en-US" dirty="0"/>
              <a:t>COVID-19 </a:t>
            </a:r>
            <a:r>
              <a:rPr lang="en-US" dirty="0" smtClean="0"/>
              <a:t>virus, The </a:t>
            </a:r>
            <a:r>
              <a:rPr lang="en-US" dirty="0"/>
              <a:t>Counseling Center at TTUHSC </a:t>
            </a:r>
            <a:r>
              <a:rPr lang="en-US" dirty="0" smtClean="0"/>
              <a:t>now offers telehealth </a:t>
            </a:r>
            <a:r>
              <a:rPr lang="en-US" dirty="0"/>
              <a:t>counseling, using a HIPPA-compliant Zoom platform.</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5147632"/>
      </p:ext>
    </p:extLst>
  </p:cSld>
  <p:clrMapOvr>
    <a:masterClrMapping/>
  </p:clrMapOvr>
  <mc:AlternateContent xmlns:mc="http://schemas.openxmlformats.org/markup-compatibility/2006">
    <mc:Choice xmlns:p14="http://schemas.microsoft.com/office/powerpoint/2010/main" Requires="p14">
      <p:transition spd="slow" p14:dur="1250" advTm="74590">
        <p14:switch dir="r"/>
      </p:transition>
    </mc:Choice>
    <mc:Fallback>
      <p:transition spd="slow" advTm="745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Self care and how does it affect your mental health?</a:t>
            </a:r>
          </a:p>
        </p:txBody>
      </p:sp>
      <p:sp>
        <p:nvSpPr>
          <p:cNvPr id="3" name="Content Placeholder 2"/>
          <p:cNvSpPr>
            <a:spLocks noGrp="1"/>
          </p:cNvSpPr>
          <p:nvPr>
            <p:ph idx="1"/>
          </p:nvPr>
        </p:nvSpPr>
        <p:spPr>
          <a:xfrm>
            <a:off x="1451579" y="2015732"/>
            <a:ext cx="9603275" cy="3869679"/>
          </a:xfrm>
        </p:spPr>
        <p:txBody>
          <a:bodyPr>
            <a:normAutofit lnSpcReduction="10000"/>
          </a:bodyPr>
          <a:lstStyle/>
          <a:p>
            <a:r>
              <a:rPr lang="en-US" sz="3000" b="1" dirty="0"/>
              <a:t>Mental health</a:t>
            </a:r>
            <a:r>
              <a:rPr lang="en-US" sz="3000" dirty="0"/>
              <a:t> is the successful performance of mental function.</a:t>
            </a:r>
          </a:p>
          <a:p>
            <a:r>
              <a:rPr lang="en-US" sz="3000" dirty="0"/>
              <a:t>The term </a:t>
            </a:r>
            <a:r>
              <a:rPr lang="en-US" sz="3000" b="1" dirty="0"/>
              <a:t>self-care</a:t>
            </a:r>
            <a:r>
              <a:rPr lang="en-US" sz="3000" dirty="0"/>
              <a:t> describes the actions that an individual might take in order to reach optimal physical and mental health. Self-care can also refer to activities that an individual engages in to relax or attain emotional well-being, such as meditating, journaling, or visiting a counselor.</a:t>
            </a:r>
          </a:p>
          <a:p>
            <a:endParaRPr lang="en-US" dirty="0"/>
          </a:p>
        </p:txBody>
      </p:sp>
      <p:sp>
        <p:nvSpPr>
          <p:cNvPr id="4" name="Rectangle 3"/>
          <p:cNvSpPr/>
          <p:nvPr/>
        </p:nvSpPr>
        <p:spPr>
          <a:xfrm>
            <a:off x="3738529" y="5585724"/>
            <a:ext cx="4544835"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Intentionality</a:t>
            </a:r>
          </a:p>
        </p:txBody>
      </p:sp>
      <p:pic>
        <p:nvPicPr>
          <p:cNvPr id="5" name="Picture 4" descr="Does Self-Care Mean Others Don’t? | Dr. Kathleen Young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1026" y="4700397"/>
            <a:ext cx="2962535" cy="2370028"/>
          </a:xfrm>
          <a:prstGeom prst="rect">
            <a:avLst/>
          </a:prstGeom>
          <a:effectLst>
            <a:softEdge rad="635000"/>
          </a:effectLst>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92122137"/>
      </p:ext>
    </p:extLst>
  </p:cSld>
  <p:clrMapOvr>
    <a:masterClrMapping/>
  </p:clrMapOvr>
  <mc:AlternateContent xmlns:mc="http://schemas.openxmlformats.org/markup-compatibility/2006">
    <mc:Choice xmlns:p14="http://schemas.microsoft.com/office/powerpoint/2010/main" Requires="p14">
      <p:transition spd="slow" p14:dur="1250" advTm="34340">
        <p14:switch dir="r"/>
      </p:transition>
    </mc:Choice>
    <mc:Fallback>
      <p:transition spd="slow" advTm="343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261528690"/>
              </p:ext>
            </p:extLst>
          </p:nvPr>
        </p:nvGraphicFramePr>
        <p:xfrm>
          <a:off x="2032000" y="415636"/>
          <a:ext cx="8128000" cy="54032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Line Callout 1 2"/>
          <p:cNvSpPr/>
          <p:nvPr/>
        </p:nvSpPr>
        <p:spPr>
          <a:xfrm>
            <a:off x="7739149" y="523702"/>
            <a:ext cx="3341716" cy="1637608"/>
          </a:xfrm>
          <a:prstGeom prst="borderCallout1">
            <a:avLst>
              <a:gd name="adj1" fmla="val 23826"/>
              <a:gd name="adj2" fmla="val -1865"/>
              <a:gd name="adj3" fmla="val 42957"/>
              <a:gd name="adj4" fmla="val -7116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Learn to manage your stress!</a:t>
            </a:r>
          </a:p>
          <a:p>
            <a:pPr algn="ctr"/>
            <a:r>
              <a:rPr lang="en-US" dirty="0">
                <a:solidFill>
                  <a:schemeClr val="tx1"/>
                </a:solidFill>
              </a:rPr>
              <a:t>It’s not simple or easy but</a:t>
            </a:r>
          </a:p>
          <a:p>
            <a:pPr algn="ctr"/>
            <a:r>
              <a:rPr lang="en-US" dirty="0">
                <a:solidFill>
                  <a:schemeClr val="tx1"/>
                </a:solidFill>
              </a:rPr>
              <a:t> it is possible. </a:t>
            </a:r>
          </a:p>
        </p:txBody>
      </p:sp>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7948" y="3820515"/>
            <a:ext cx="4554174" cy="2848997"/>
          </a:xfrm>
          <a:prstGeom prst="rect">
            <a:avLst/>
          </a:prstGeom>
          <a:effectLst>
            <a:softEdge rad="139700"/>
          </a:effec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57602150"/>
      </p:ext>
    </p:extLst>
  </p:cSld>
  <p:clrMapOvr>
    <a:masterClrMapping/>
  </p:clrMapOvr>
  <mc:AlternateContent xmlns:mc="http://schemas.openxmlformats.org/markup-compatibility/2006">
    <mc:Choice xmlns:p14="http://schemas.microsoft.com/office/powerpoint/2010/main" Requires="p14">
      <p:transition spd="slow" p14:dur="1250" advTm="50239">
        <p14:switch dir="r"/>
      </p:transition>
    </mc:Choice>
    <mc:Fallback>
      <p:transition spd="slow" advTm="502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Anxiety is a physiological response</a:t>
            </a:r>
          </a:p>
        </p:txBody>
      </p:sp>
      <p:cxnSp>
        <p:nvCxnSpPr>
          <p:cNvPr id="11" name="Straight Arrow Connector 10"/>
          <p:cNvCxnSpPr/>
          <p:nvPr/>
        </p:nvCxnSpPr>
        <p:spPr>
          <a:xfrm flipV="1">
            <a:off x="2385753" y="2161309"/>
            <a:ext cx="0" cy="34830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385753" y="5644342"/>
            <a:ext cx="627610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515494" y="1953490"/>
            <a:ext cx="0" cy="402336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Freeform 25"/>
          <p:cNvSpPr/>
          <p:nvPr/>
        </p:nvSpPr>
        <p:spPr>
          <a:xfrm>
            <a:off x="3167149" y="2485505"/>
            <a:ext cx="4613564" cy="3167150"/>
          </a:xfrm>
          <a:custGeom>
            <a:avLst/>
            <a:gdLst>
              <a:gd name="connsiteX0" fmla="*/ 0 w 4613564"/>
              <a:gd name="connsiteY0" fmla="*/ 3167150 h 3167150"/>
              <a:gd name="connsiteX1" fmla="*/ 2352502 w 4613564"/>
              <a:gd name="connsiteY1" fmla="*/ 0 h 3167150"/>
              <a:gd name="connsiteX2" fmla="*/ 4613564 w 4613564"/>
              <a:gd name="connsiteY2" fmla="*/ 3158837 h 3167150"/>
            </a:gdLst>
            <a:ahLst/>
            <a:cxnLst>
              <a:cxn ang="0">
                <a:pos x="connsiteX0" y="connsiteY0"/>
              </a:cxn>
              <a:cxn ang="0">
                <a:pos x="connsiteX1" y="connsiteY1"/>
              </a:cxn>
              <a:cxn ang="0">
                <a:pos x="connsiteX2" y="connsiteY2"/>
              </a:cxn>
            </a:cxnLst>
            <a:rect l="l" t="t" r="r" b="b"/>
            <a:pathLst>
              <a:path w="4613564" h="3167150">
                <a:moveTo>
                  <a:pt x="0" y="3167150"/>
                </a:moveTo>
                <a:cubicBezTo>
                  <a:pt x="791787" y="1584267"/>
                  <a:pt x="1583575" y="1385"/>
                  <a:pt x="2352502" y="0"/>
                </a:cubicBezTo>
                <a:cubicBezTo>
                  <a:pt x="3121429" y="-1385"/>
                  <a:pt x="3867496" y="1578726"/>
                  <a:pt x="4613564" y="3158837"/>
                </a:cubicBezTo>
              </a:path>
            </a:pathLst>
          </a:custGeom>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dirty="0"/>
          </a:p>
        </p:txBody>
      </p:sp>
      <p:sp>
        <p:nvSpPr>
          <p:cNvPr id="27" name="Rectangle 26"/>
          <p:cNvSpPr/>
          <p:nvPr/>
        </p:nvSpPr>
        <p:spPr>
          <a:xfrm>
            <a:off x="2442556" y="5599895"/>
            <a:ext cx="2448334" cy="584775"/>
          </a:xfrm>
          <a:prstGeom prst="rect">
            <a:avLst/>
          </a:prstGeom>
          <a:noFill/>
        </p:spPr>
        <p:txBody>
          <a:bodyPr wrap="square" lIns="91440" tIns="45720" rIns="91440" bIns="45720">
            <a:spAutoFit/>
          </a:bodyPr>
          <a:lstStyle/>
          <a:p>
            <a:pPr algn="ctr"/>
            <a:r>
              <a:rPr lang="en-US" sz="3200" b="0" cap="none" spc="0" dirty="0">
                <a:ln w="0"/>
                <a:gradFill>
                  <a:gsLst>
                    <a:gs pos="21000">
                      <a:srgbClr val="53575C"/>
                    </a:gs>
                    <a:gs pos="88000">
                      <a:srgbClr val="C5C7CA"/>
                    </a:gs>
                  </a:gsLst>
                  <a:lin ang="5400000"/>
                </a:gradFill>
                <a:effectLst/>
              </a:rPr>
              <a:t>Anxiety </a:t>
            </a:r>
          </a:p>
        </p:txBody>
      </p:sp>
      <p:sp>
        <p:nvSpPr>
          <p:cNvPr id="28" name="Rectangle 27"/>
          <p:cNvSpPr/>
          <p:nvPr/>
        </p:nvSpPr>
        <p:spPr>
          <a:xfrm rot="16200000">
            <a:off x="921845" y="3619554"/>
            <a:ext cx="2448334" cy="584775"/>
          </a:xfrm>
          <a:prstGeom prst="rect">
            <a:avLst/>
          </a:prstGeom>
          <a:noFill/>
        </p:spPr>
        <p:txBody>
          <a:bodyPr wrap="square" lIns="91440" tIns="45720" rIns="91440" bIns="45720">
            <a:spAutoFit/>
          </a:bodyPr>
          <a:lstStyle/>
          <a:p>
            <a:pPr algn="ctr"/>
            <a:r>
              <a:rPr lang="en-US" sz="3200" b="0" cap="none" spc="0" dirty="0">
                <a:ln w="0"/>
                <a:gradFill>
                  <a:gsLst>
                    <a:gs pos="21000">
                      <a:srgbClr val="53575C"/>
                    </a:gs>
                    <a:gs pos="88000">
                      <a:srgbClr val="C5C7CA"/>
                    </a:gs>
                  </a:gsLst>
                  <a:lin ang="5400000"/>
                </a:gradFill>
                <a:effectLst/>
              </a:rPr>
              <a:t>Performance</a:t>
            </a:r>
          </a:p>
        </p:txBody>
      </p:sp>
      <p:sp>
        <p:nvSpPr>
          <p:cNvPr id="29" name="TextBox 28"/>
          <p:cNvSpPr txBox="1"/>
          <p:nvPr/>
        </p:nvSpPr>
        <p:spPr>
          <a:xfrm>
            <a:off x="4276899" y="4696828"/>
            <a:ext cx="1197032" cy="830997"/>
          </a:xfrm>
          <a:prstGeom prst="rect">
            <a:avLst/>
          </a:prstGeom>
          <a:noFill/>
        </p:spPr>
        <p:txBody>
          <a:bodyPr wrap="square" rtlCol="0">
            <a:spAutoFit/>
          </a:bodyPr>
          <a:lstStyle/>
          <a:p>
            <a:pPr algn="r"/>
            <a:r>
              <a:rPr lang="en-US" sz="1600" dirty="0"/>
              <a:t>Beneficial</a:t>
            </a:r>
          </a:p>
          <a:p>
            <a:pPr algn="r"/>
            <a:r>
              <a:rPr lang="en-US" sz="1600" dirty="0"/>
              <a:t>Resource</a:t>
            </a:r>
          </a:p>
          <a:p>
            <a:pPr algn="r"/>
            <a:r>
              <a:rPr lang="en-US" sz="1600" dirty="0"/>
              <a:t>Blessing</a:t>
            </a:r>
          </a:p>
        </p:txBody>
      </p:sp>
      <p:sp>
        <p:nvSpPr>
          <p:cNvPr id="30" name="TextBox 29"/>
          <p:cNvSpPr txBox="1"/>
          <p:nvPr/>
        </p:nvSpPr>
        <p:spPr>
          <a:xfrm>
            <a:off x="5553560" y="4696828"/>
            <a:ext cx="1197032" cy="830997"/>
          </a:xfrm>
          <a:prstGeom prst="rect">
            <a:avLst/>
          </a:prstGeom>
          <a:noFill/>
        </p:spPr>
        <p:txBody>
          <a:bodyPr wrap="square" rtlCol="0">
            <a:spAutoFit/>
          </a:bodyPr>
          <a:lstStyle/>
          <a:p>
            <a:r>
              <a:rPr lang="en-US" sz="1600" dirty="0"/>
              <a:t>Harmful</a:t>
            </a:r>
          </a:p>
          <a:p>
            <a:r>
              <a:rPr lang="en-US" sz="1600" dirty="0"/>
              <a:t>Liability</a:t>
            </a:r>
          </a:p>
          <a:p>
            <a:r>
              <a:rPr lang="en-US" sz="1600" dirty="0"/>
              <a:t>Curse</a:t>
            </a:r>
          </a:p>
        </p:txBody>
      </p:sp>
      <p:sp>
        <p:nvSpPr>
          <p:cNvPr id="31" name="Rectangle 30"/>
          <p:cNvSpPr/>
          <p:nvPr/>
        </p:nvSpPr>
        <p:spPr>
          <a:xfrm>
            <a:off x="4890890" y="2236124"/>
            <a:ext cx="624605" cy="3408218"/>
          </a:xfrm>
          <a:prstGeom prst="rect">
            <a:avLst/>
          </a:prstGeom>
          <a:solidFill>
            <a:srgbClr val="538363">
              <a:alpha val="2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18915405"/>
      </p:ext>
    </p:extLst>
  </p:cSld>
  <p:clrMapOvr>
    <a:masterClrMapping/>
  </p:clrMapOvr>
  <mc:AlternateContent xmlns:mc="http://schemas.openxmlformats.org/markup-compatibility/2006">
    <mc:Choice xmlns:p14="http://schemas.microsoft.com/office/powerpoint/2010/main" Requires="p14">
      <p:transition spd="slow" p14:dur="1250" advTm="54267">
        <p14:switch dir="r"/>
      </p:transition>
    </mc:Choice>
    <mc:Fallback>
      <p:transition spd="slow" advTm="542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3"/>
          <p:cNvPicPr>
            <a:picLocks noChangeAspect="1"/>
          </p:cNvPicPr>
          <p:nvPr/>
        </p:nvPicPr>
        <p:blipFill>
          <a:blip r:embed="rId5">
            <a:extLst/>
          </a:blip>
          <a:stretch>
            <a:fillRect/>
          </a:stretch>
        </p:blipFill>
        <p:spPr>
          <a:xfrm>
            <a:off x="1205383" y="2015732"/>
            <a:ext cx="5047833" cy="4395952"/>
          </a:xfrm>
          <a:prstGeom prst="rect">
            <a:avLst/>
          </a:prstGeom>
          <a:ln w="12700">
            <a:miter lim="400000"/>
          </a:ln>
        </p:spPr>
      </p:pic>
      <p:sp>
        <p:nvSpPr>
          <p:cNvPr id="5" name="TextBox 5"/>
          <p:cNvSpPr txBox="1"/>
          <p:nvPr/>
        </p:nvSpPr>
        <p:spPr>
          <a:xfrm>
            <a:off x="6459946" y="2111429"/>
            <a:ext cx="4472247" cy="4247317"/>
          </a:xfrm>
          <a:prstGeom prst="rect">
            <a:avLst/>
          </a:prstGeom>
          <a:solidFill>
            <a:srgbClr val="AFC6DD"/>
          </a:solidFill>
          <a:ln>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b="1"/>
            </a:pPr>
            <a:r>
              <a:rPr dirty="0"/>
              <a:t>Prefrontal Cortex:</a:t>
            </a:r>
            <a:r>
              <a:rPr b="0" dirty="0"/>
              <a:t>  part of “higher” functioning, meaning it is used to:</a:t>
            </a:r>
          </a:p>
          <a:p>
            <a:pPr marL="285750" indent="-285750">
              <a:buSzPct val="100000"/>
              <a:buFont typeface="Arial"/>
              <a:buChar char="•"/>
            </a:pPr>
            <a:r>
              <a:rPr dirty="0"/>
              <a:t>Define</a:t>
            </a:r>
          </a:p>
          <a:p>
            <a:pPr marL="285750" indent="-285750">
              <a:buSzPct val="100000"/>
              <a:buFont typeface="Arial"/>
              <a:buChar char="•"/>
            </a:pPr>
            <a:r>
              <a:rPr dirty="0"/>
              <a:t>Create</a:t>
            </a:r>
          </a:p>
          <a:p>
            <a:pPr marL="285750" indent="-285750">
              <a:buSzPct val="100000"/>
              <a:buFont typeface="Arial"/>
              <a:buChar char="•"/>
            </a:pPr>
            <a:r>
              <a:rPr dirty="0"/>
              <a:t>Respond</a:t>
            </a:r>
          </a:p>
          <a:p>
            <a:pPr marL="285750" indent="-285750">
              <a:buSzPct val="100000"/>
              <a:buFont typeface="Arial"/>
              <a:buChar char="•"/>
            </a:pPr>
            <a:r>
              <a:rPr dirty="0"/>
              <a:t>Plan</a:t>
            </a:r>
          </a:p>
          <a:p>
            <a:pPr marL="285750" indent="-285750">
              <a:buSzPct val="100000"/>
              <a:buFont typeface="Arial"/>
              <a:buChar char="•"/>
            </a:pPr>
            <a:r>
              <a:rPr dirty="0"/>
              <a:t>Reason</a:t>
            </a:r>
          </a:p>
          <a:p>
            <a:pPr marL="285750" indent="-285750">
              <a:buSzPct val="100000"/>
              <a:buFont typeface="Arial"/>
              <a:buChar char="•"/>
            </a:pPr>
            <a:r>
              <a:rPr dirty="0"/>
              <a:t>Judge</a:t>
            </a:r>
          </a:p>
          <a:p>
            <a:pPr marL="285750" indent="-285750">
              <a:buSzPct val="100000"/>
              <a:buFont typeface="Arial"/>
              <a:buChar char="•"/>
            </a:pPr>
            <a:endParaRPr dirty="0"/>
          </a:p>
          <a:p>
            <a:pPr>
              <a:defRPr b="1"/>
            </a:pPr>
            <a:r>
              <a:rPr dirty="0"/>
              <a:t>Amygdala:  </a:t>
            </a:r>
            <a:r>
              <a:rPr b="0" dirty="0"/>
              <a:t>involved in processing emotions, and fear-learning. It links areas of the prefrontal cortex to the brainstem systems. </a:t>
            </a:r>
          </a:p>
          <a:p>
            <a:pPr marL="285750" indent="-285750">
              <a:buSzPct val="100000"/>
              <a:buFont typeface="Arial"/>
              <a:buChar char="•"/>
            </a:pPr>
            <a:r>
              <a:rPr dirty="0"/>
              <a:t>Smoke detector</a:t>
            </a:r>
          </a:p>
          <a:p>
            <a:pPr marL="285750" indent="-285750">
              <a:buSzPct val="100000"/>
              <a:buFont typeface="Arial"/>
              <a:buChar char="•"/>
            </a:pPr>
            <a:r>
              <a:rPr dirty="0"/>
              <a:t>Fight/Flight  or Freeze response</a:t>
            </a:r>
            <a:endParaRPr lang="en-US" dirty="0"/>
          </a:p>
          <a:p>
            <a:pPr>
              <a:buSzPct val="100000"/>
            </a:pPr>
            <a:endParaRPr dirty="0"/>
          </a:p>
        </p:txBody>
      </p:sp>
      <p:sp>
        <p:nvSpPr>
          <p:cNvPr id="2" name="Title 1"/>
          <p:cNvSpPr>
            <a:spLocks noGrp="1"/>
          </p:cNvSpPr>
          <p:nvPr>
            <p:ph type="title"/>
          </p:nvPr>
        </p:nvSpPr>
        <p:spPr/>
        <p:txBody>
          <a:bodyPr/>
          <a:lstStyle/>
          <a:p>
            <a:r>
              <a:rPr lang="en-US" dirty="0"/>
              <a:t>Anxiety is a physical response</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26803678"/>
      </p:ext>
    </p:extLst>
  </p:cSld>
  <p:clrMapOvr>
    <a:masterClrMapping/>
  </p:clrMapOvr>
  <mc:AlternateContent xmlns:mc="http://schemas.openxmlformats.org/markup-compatibility/2006">
    <mc:Choice xmlns:p14="http://schemas.microsoft.com/office/powerpoint/2010/main" Requires="p14">
      <p:transition spd="slow" p14:dur="1250" advTm="138339">
        <p14:switch dir="r"/>
      </p:transition>
    </mc:Choice>
    <mc:Fallback>
      <p:transition spd="slow" advTm="1383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Amygdala acts as our smoke alarm</a:t>
            </a:r>
          </a:p>
        </p:txBody>
      </p:sp>
      <p:graphicFrame>
        <p:nvGraphicFramePr>
          <p:cNvPr id="3" name="Diagram 2"/>
          <p:cNvGraphicFramePr/>
          <p:nvPr>
            <p:extLst/>
          </p:nvPr>
        </p:nvGraphicFramePr>
        <p:xfrm>
          <a:off x="1455550" y="2080490"/>
          <a:ext cx="6189849" cy="384194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AutoShape 4" descr="https://vignette.wikia.nocookie.net/theloudhouse/images/7/7a/Mall_Cop_Captain.png/revision/latest?cb=2018111911100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45399" y="1658112"/>
            <a:ext cx="3458130" cy="4481322"/>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35750400"/>
      </p:ext>
    </p:extLst>
  </p:cSld>
  <p:clrMapOvr>
    <a:masterClrMapping/>
  </p:clrMapOvr>
  <mc:AlternateContent xmlns:mc="http://schemas.openxmlformats.org/markup-compatibility/2006">
    <mc:Choice xmlns:p14="http://schemas.microsoft.com/office/powerpoint/2010/main" Requires="p14">
      <p:transition spd="slow" p14:dur="1250" advTm="60575">
        <p14:switch dir="r"/>
      </p:transition>
    </mc:Choice>
    <mc:Fallback>
      <p:transition spd="slow" advTm="605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2323147" y="485452"/>
            <a:ext cx="7572599" cy="5851554"/>
          </a:xfrm>
          <a:prstGeom prst="rect">
            <a:avLst/>
          </a:prstGeom>
        </p:spPr>
      </p:pic>
      <p:sp>
        <p:nvSpPr>
          <p:cNvPr id="11" name="Freeform 10"/>
          <p:cNvSpPr/>
          <p:nvPr/>
        </p:nvSpPr>
        <p:spPr>
          <a:xfrm>
            <a:off x="2163419" y="2187096"/>
            <a:ext cx="7862047" cy="2147583"/>
          </a:xfrm>
          <a:custGeom>
            <a:avLst/>
            <a:gdLst>
              <a:gd name="connsiteX0" fmla="*/ 0 w 7790330"/>
              <a:gd name="connsiteY0" fmla="*/ 1811569 h 2147583"/>
              <a:gd name="connsiteX1" fmla="*/ 1138518 w 7790330"/>
              <a:gd name="connsiteY1" fmla="*/ 897169 h 2147583"/>
              <a:gd name="connsiteX2" fmla="*/ 2151530 w 7790330"/>
              <a:gd name="connsiteY2" fmla="*/ 1614346 h 2147583"/>
              <a:gd name="connsiteX3" fmla="*/ 3541059 w 7790330"/>
              <a:gd name="connsiteY3" fmla="*/ 628228 h 2147583"/>
              <a:gd name="connsiteX4" fmla="*/ 5217459 w 7790330"/>
              <a:gd name="connsiteY4" fmla="*/ 2143263 h 2147583"/>
              <a:gd name="connsiteX5" fmla="*/ 7019365 w 7790330"/>
              <a:gd name="connsiteY5" fmla="*/ 54487 h 2147583"/>
              <a:gd name="connsiteX6" fmla="*/ 7790330 w 7790330"/>
              <a:gd name="connsiteY6" fmla="*/ 816487 h 214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90330" h="2147583">
                <a:moveTo>
                  <a:pt x="0" y="1811569"/>
                </a:moveTo>
                <a:cubicBezTo>
                  <a:pt x="389965" y="1370804"/>
                  <a:pt x="779930" y="930039"/>
                  <a:pt x="1138518" y="897169"/>
                </a:cubicBezTo>
                <a:cubicBezTo>
                  <a:pt x="1497106" y="864299"/>
                  <a:pt x="1751106" y="1659170"/>
                  <a:pt x="2151530" y="1614346"/>
                </a:cubicBezTo>
                <a:cubicBezTo>
                  <a:pt x="2551954" y="1569522"/>
                  <a:pt x="3030071" y="540075"/>
                  <a:pt x="3541059" y="628228"/>
                </a:cubicBezTo>
                <a:cubicBezTo>
                  <a:pt x="4052047" y="716381"/>
                  <a:pt x="4637741" y="2238886"/>
                  <a:pt x="5217459" y="2143263"/>
                </a:cubicBezTo>
                <a:cubicBezTo>
                  <a:pt x="5797177" y="2047640"/>
                  <a:pt x="6590553" y="275616"/>
                  <a:pt x="7019365" y="54487"/>
                </a:cubicBezTo>
                <a:cubicBezTo>
                  <a:pt x="7448177" y="-166642"/>
                  <a:pt x="7619253" y="324922"/>
                  <a:pt x="7790330" y="816487"/>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75367369"/>
      </p:ext>
    </p:extLst>
  </p:cSld>
  <p:clrMapOvr>
    <a:masterClrMapping/>
  </p:clrMapOvr>
  <mc:AlternateContent xmlns:mc="http://schemas.openxmlformats.org/markup-compatibility/2006">
    <mc:Choice xmlns:p14="http://schemas.microsoft.com/office/powerpoint/2010/main" Requires="p14">
      <p:transition spd="slow" p14:dur="1250" advTm="107361">
        <p14:switch dir="r"/>
      </p:transition>
    </mc:Choice>
    <mc:Fallback>
      <p:transition spd="slow" advTm="1073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4" name="Picture 3" descr="La mente consciente | ～ Feldenkrais Barcelona®～Esther Nieg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8518" y="4057336"/>
            <a:ext cx="3676259" cy="2453918"/>
          </a:xfrm>
          <a:prstGeom prst="rect">
            <a:avLst/>
          </a:prstGeom>
          <a:effectLst>
            <a:softEdge rad="254000"/>
          </a:effectLst>
        </p:spPr>
      </p:pic>
      <p:sp>
        <p:nvSpPr>
          <p:cNvPr id="2" name="Title 1"/>
          <p:cNvSpPr>
            <a:spLocks noGrp="1"/>
          </p:cNvSpPr>
          <p:nvPr>
            <p:ph type="title"/>
          </p:nvPr>
        </p:nvSpPr>
        <p:spPr/>
        <p:txBody>
          <a:bodyPr>
            <a:normAutofit/>
          </a:bodyPr>
          <a:lstStyle/>
          <a:p>
            <a:r>
              <a:rPr lang="en-US" sz="2800" b="1" dirty="0"/>
              <a:t>You can learn to manage your stress</a:t>
            </a:r>
          </a:p>
        </p:txBody>
      </p:sp>
      <p:sp>
        <p:nvSpPr>
          <p:cNvPr id="3" name="Content Placeholder 2"/>
          <p:cNvSpPr>
            <a:spLocks noGrp="1"/>
          </p:cNvSpPr>
          <p:nvPr>
            <p:ph idx="1"/>
          </p:nvPr>
        </p:nvSpPr>
        <p:spPr>
          <a:xfrm>
            <a:off x="1451579" y="1853754"/>
            <a:ext cx="10016073" cy="5846611"/>
          </a:xfrm>
        </p:spPr>
        <p:txBody>
          <a:bodyPr>
            <a:noAutofit/>
          </a:bodyPr>
          <a:lstStyle/>
          <a:p>
            <a:pPr marL="0" indent="0">
              <a:buNone/>
            </a:pPr>
            <a:r>
              <a:rPr lang="en-US" sz="3600" b="1" i="1" dirty="0"/>
              <a:t>Whether you were born with a brain that tends to create anxiety or acquired your anxiety problems as a result of life experiences, you can cope with anxiety. We have proof </a:t>
            </a:r>
          </a:p>
          <a:p>
            <a:pPr marL="0" indent="0">
              <a:buNone/>
            </a:pPr>
            <a:r>
              <a:rPr lang="en-US" sz="3600" b="1" i="1" dirty="0"/>
              <a:t>through science that a positive </a:t>
            </a:r>
          </a:p>
          <a:p>
            <a:pPr marL="0" indent="0">
              <a:buNone/>
            </a:pPr>
            <a:r>
              <a:rPr lang="en-US" sz="3600" b="1" i="1" dirty="0"/>
              <a:t>environment can turn off bad genes. </a:t>
            </a:r>
          </a:p>
          <a:p>
            <a:pPr marL="0" indent="0">
              <a:buNone/>
            </a:pPr>
            <a:r>
              <a:rPr lang="en-US" sz="2600" b="1" dirty="0"/>
              <a:t>-Rewire Your Anxious Brain by Pittman and Karle</a:t>
            </a:r>
            <a:endParaRPr lang="en-US" sz="2200" dirty="0"/>
          </a:p>
          <a:p>
            <a:endParaRPr lang="en-US" dirty="0"/>
          </a:p>
          <a:p>
            <a:endParaRPr lang="en-US"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313808"/>
      </p:ext>
    </p:extLst>
  </p:cSld>
  <p:clrMapOvr>
    <a:masterClrMapping/>
  </p:clrMapOvr>
  <mc:AlternateContent xmlns:mc="http://schemas.openxmlformats.org/markup-compatibility/2006">
    <mc:Choice xmlns:p14="http://schemas.microsoft.com/office/powerpoint/2010/main" Requires="p14">
      <p:transition spd="slow" p14:dur="1250" advTm="18705">
        <p14:switch dir="r"/>
      </p:transition>
    </mc:Choice>
    <mc:Fallback>
      <p:transition spd="slow" advTm="187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Rectangle 2"/>
          <p:cNvSpPr/>
          <p:nvPr/>
        </p:nvSpPr>
        <p:spPr>
          <a:xfrm rot="16200000">
            <a:off x="-1201769" y="2967333"/>
            <a:ext cx="5087971" cy="923330"/>
          </a:xfrm>
          <a:prstGeom prst="rect">
            <a:avLst/>
          </a:prstGeom>
          <a:noFill/>
        </p:spPr>
        <p:txBody>
          <a:bodyPr wrap="squar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Intentionality</a:t>
            </a:r>
          </a:p>
        </p:txBody>
      </p:sp>
      <p:sp>
        <p:nvSpPr>
          <p:cNvPr id="4" name="Rectangle 3"/>
          <p:cNvSpPr/>
          <p:nvPr/>
        </p:nvSpPr>
        <p:spPr>
          <a:xfrm>
            <a:off x="5435600" y="162235"/>
            <a:ext cx="6502400" cy="369332"/>
          </a:xfrm>
          <a:prstGeom prst="rect">
            <a:avLst/>
          </a:prstGeom>
        </p:spPr>
        <p:txBody>
          <a:bodyPr wrap="square">
            <a:spAutoFit/>
          </a:bodyPr>
          <a:lstStyle/>
          <a:p>
            <a:r>
              <a:rPr lang="en-US" dirty="0">
                <a:hlinkClick r:id="rId11"/>
              </a:rPr>
              <a:t>https://www.ttuhsc.edu/centers-institutes/counseling/resouces.aspx</a:t>
            </a:r>
            <a:endParaRPr lang="en-US" dirty="0"/>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0418816"/>
      </p:ext>
    </p:extLst>
  </p:cSld>
  <p:clrMapOvr>
    <a:masterClrMapping/>
  </p:clrMapOvr>
  <mc:AlternateContent xmlns:mc="http://schemas.openxmlformats.org/markup-compatibility/2006">
    <mc:Choice xmlns:p14="http://schemas.microsoft.com/office/powerpoint/2010/main" Requires="p14">
      <p:transition spd="slow" p14:dur="1250" advTm="98158">
        <p14:switch dir="r"/>
      </p:transition>
    </mc:Choice>
    <mc:Fallback>
      <p:transition spd="slow" advTm="981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8|3.4|0.4"/>
</p:tagLst>
</file>

<file path=ppt/tags/tag2.xml><?xml version="1.0" encoding="utf-8"?>
<p:tagLst xmlns:a="http://schemas.openxmlformats.org/drawingml/2006/main" xmlns:r="http://schemas.openxmlformats.org/officeDocument/2006/relationships" xmlns:p="http://schemas.openxmlformats.org/presentationml/2006/main">
  <p:tag name="TIMING" val="|2.9|1.2|3.5|31.8|34"/>
</p:tagLst>
</file>

<file path=ppt/tags/tag3.xml><?xml version="1.0" encoding="utf-8"?>
<p:tagLst xmlns:a="http://schemas.openxmlformats.org/drawingml/2006/main" xmlns:r="http://schemas.openxmlformats.org/officeDocument/2006/relationships" xmlns:p="http://schemas.openxmlformats.org/presentationml/2006/main">
  <p:tag name="TIMING" val="|10.8|29.6|11.6"/>
</p:tagLst>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TM10001114[[fn=Gallery]]</Template>
  <TotalTime>2229</TotalTime>
  <Words>3007</Words>
  <Application>Microsoft Office PowerPoint</Application>
  <PresentationFormat>Widescreen</PresentationFormat>
  <Paragraphs>184</Paragraphs>
  <Slides>14</Slides>
  <Notes>14</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Algerian</vt:lpstr>
      <vt:lpstr>Arial</vt:lpstr>
      <vt:lpstr>Calibri</vt:lpstr>
      <vt:lpstr>Gill Sans MT</vt:lpstr>
      <vt:lpstr>Wingdings</vt:lpstr>
      <vt:lpstr>Gallery</vt:lpstr>
      <vt:lpstr>Managing Stress</vt:lpstr>
      <vt:lpstr>What is Self care and how does it affect your mental health?</vt:lpstr>
      <vt:lpstr>PowerPoint Presentation</vt:lpstr>
      <vt:lpstr>Anxiety is a physiological response</vt:lpstr>
      <vt:lpstr>Anxiety is a physical response</vt:lpstr>
      <vt:lpstr>Amygdala acts as our smoke alarm</vt:lpstr>
      <vt:lpstr>PowerPoint Presentation</vt:lpstr>
      <vt:lpstr>You can learn to manage your stress</vt:lpstr>
      <vt:lpstr>PowerPoint Presentation</vt:lpstr>
      <vt:lpstr>Conscious vs. subconscious Mind</vt:lpstr>
      <vt:lpstr>PowerPoint Presentation</vt:lpstr>
      <vt:lpstr>Mindfulness</vt:lpstr>
      <vt:lpstr>You can learn to manage anxiety</vt:lpstr>
      <vt:lpstr>What is Available Through the Counseling Center at TTUHSC where I am employed?</vt:lpstr>
    </vt:vector>
  </TitlesOfParts>
  <Company>Texas Tech University Health Sciences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Stress</dc:title>
  <dc:creator>Collins, Kristie</dc:creator>
  <cp:lastModifiedBy>Collins, Kristie</cp:lastModifiedBy>
  <cp:revision>87</cp:revision>
  <cp:lastPrinted>2020-12-14T19:17:47Z</cp:lastPrinted>
  <dcterms:created xsi:type="dcterms:W3CDTF">2019-02-28T16:24:51Z</dcterms:created>
  <dcterms:modified xsi:type="dcterms:W3CDTF">2020-12-14T20:09:34Z</dcterms:modified>
</cp:coreProperties>
</file>